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62" r:id="rId1"/>
  </p:sldMasterIdLst>
  <p:notesMasterIdLst>
    <p:notesMasterId r:id="rId62"/>
  </p:notesMasterIdLst>
  <p:handoutMasterIdLst>
    <p:handoutMasterId r:id="rId63"/>
  </p:handoutMasterIdLst>
  <p:sldIdLst>
    <p:sldId id="258" r:id="rId2"/>
    <p:sldId id="426" r:id="rId3"/>
    <p:sldId id="427" r:id="rId4"/>
    <p:sldId id="418" r:id="rId5"/>
    <p:sldId id="428" r:id="rId6"/>
    <p:sldId id="425" r:id="rId7"/>
    <p:sldId id="429" r:id="rId8"/>
    <p:sldId id="466" r:id="rId9"/>
    <p:sldId id="467" r:id="rId10"/>
    <p:sldId id="468" r:id="rId11"/>
    <p:sldId id="469" r:id="rId12"/>
    <p:sldId id="470" r:id="rId13"/>
    <p:sldId id="471" r:id="rId14"/>
    <p:sldId id="498" r:id="rId15"/>
    <p:sldId id="472" r:id="rId16"/>
    <p:sldId id="499" r:id="rId17"/>
    <p:sldId id="473" r:id="rId18"/>
    <p:sldId id="474" r:id="rId19"/>
    <p:sldId id="475" r:id="rId20"/>
    <p:sldId id="476" r:id="rId21"/>
    <p:sldId id="477" r:id="rId22"/>
    <p:sldId id="478" r:id="rId23"/>
    <p:sldId id="479" r:id="rId24"/>
    <p:sldId id="480" r:id="rId25"/>
    <p:sldId id="504" r:id="rId26"/>
    <p:sldId id="481" r:id="rId27"/>
    <p:sldId id="503" r:id="rId28"/>
    <p:sldId id="505" r:id="rId29"/>
    <p:sldId id="506" r:id="rId30"/>
    <p:sldId id="482" r:id="rId31"/>
    <p:sldId id="483" r:id="rId32"/>
    <p:sldId id="500" r:id="rId33"/>
    <p:sldId id="484" r:id="rId34"/>
    <p:sldId id="485" r:id="rId35"/>
    <p:sldId id="486" r:id="rId36"/>
    <p:sldId id="487" r:id="rId37"/>
    <p:sldId id="501"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489" r:id="rId52"/>
    <p:sldId id="494" r:id="rId53"/>
    <p:sldId id="490" r:id="rId54"/>
    <p:sldId id="491" r:id="rId55"/>
    <p:sldId id="492" r:id="rId56"/>
    <p:sldId id="495" r:id="rId57"/>
    <p:sldId id="493" r:id="rId58"/>
    <p:sldId id="496" r:id="rId59"/>
    <p:sldId id="497" r:id="rId60"/>
    <p:sldId id="502" r:id="rId61"/>
  </p:sldIdLst>
  <p:sldSz cx="12192000" cy="6858000"/>
  <p:notesSz cx="7077075" cy="9363075"/>
  <p:defaultTex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00"/>
    <a:srgbClr val="FFE6E6"/>
    <a:srgbClr val="500000"/>
    <a:srgbClr val="0099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12" autoAdjust="0"/>
    <p:restoredTop sz="94660" autoAdjust="0"/>
  </p:normalViewPr>
  <p:slideViewPr>
    <p:cSldViewPr>
      <p:cViewPr varScale="1">
        <p:scale>
          <a:sx n="149" d="100"/>
          <a:sy n="149" d="100"/>
        </p:scale>
        <p:origin x="412"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0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67155"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5" name="Rectangle 3"/>
          <p:cNvSpPr>
            <a:spLocks noGrp="1" noChangeArrowheads="1"/>
          </p:cNvSpPr>
          <p:nvPr>
            <p:ph type="dt" sz="quarter" idx="1"/>
          </p:nvPr>
        </p:nvSpPr>
        <p:spPr bwMode="auto">
          <a:xfrm>
            <a:off x="4009921" y="0"/>
            <a:ext cx="3067154"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lgn="r">
              <a:spcBef>
                <a:spcPct val="0"/>
              </a:spcBef>
              <a:buClrTx/>
              <a:buSzTx/>
              <a:buFontTx/>
              <a:buNone/>
              <a:defRPr sz="1200"/>
            </a:lvl1pPr>
          </a:lstStyle>
          <a:p>
            <a:pPr>
              <a:defRPr/>
            </a:pPr>
            <a:endParaRPr lang="en-US" dirty="0"/>
          </a:p>
        </p:txBody>
      </p:sp>
      <p:sp>
        <p:nvSpPr>
          <p:cNvPr id="28676" name="Rectangle 4"/>
          <p:cNvSpPr>
            <a:spLocks noGrp="1" noChangeArrowheads="1"/>
          </p:cNvSpPr>
          <p:nvPr>
            <p:ph type="ftr" sz="quarter" idx="2"/>
          </p:nvPr>
        </p:nvSpPr>
        <p:spPr bwMode="auto">
          <a:xfrm>
            <a:off x="0" y="8894446"/>
            <a:ext cx="3067155"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7" name="Rectangle 5"/>
          <p:cNvSpPr>
            <a:spLocks noGrp="1" noChangeArrowheads="1"/>
          </p:cNvSpPr>
          <p:nvPr>
            <p:ph type="sldNum" sz="quarter" idx="3"/>
          </p:nvPr>
        </p:nvSpPr>
        <p:spPr bwMode="auto">
          <a:xfrm>
            <a:off x="4009921" y="8894446"/>
            <a:ext cx="3067154"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lgn="r">
              <a:spcBef>
                <a:spcPct val="0"/>
              </a:spcBef>
              <a:buClrTx/>
              <a:buSzTx/>
              <a:buFontTx/>
              <a:buNone/>
              <a:defRPr sz="1200"/>
            </a:lvl1pPr>
          </a:lstStyle>
          <a:p>
            <a:pPr>
              <a:defRPr/>
            </a:pPr>
            <a:fld id="{3B7227E4-51F8-45C2-83C1-D251491FB81E}" type="slidenum">
              <a:rPr lang="en-US"/>
              <a:pPr>
                <a:defRPr/>
              </a:pPr>
              <a:t>‹#›</a:t>
            </a:fld>
            <a:endParaRPr lang="en-US" dirty="0"/>
          </a:p>
        </p:txBody>
      </p:sp>
    </p:spTree>
    <p:extLst>
      <p:ext uri="{BB962C8B-B14F-4D97-AF65-F5344CB8AC3E}">
        <p14:creationId xmlns:p14="http://schemas.microsoft.com/office/powerpoint/2010/main" val="1714397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155" cy="468629"/>
          </a:xfrm>
          <a:prstGeom prst="rect">
            <a:avLst/>
          </a:prstGeom>
        </p:spPr>
        <p:txBody>
          <a:bodyPr vert="horz" wrap="square" lIns="93937" tIns="46968" rIns="93937" bIns="46968" numCol="1" anchor="t" anchorCtr="0" compatLnSpc="1">
            <a:prstTxWarp prst="textNoShape">
              <a:avLst/>
            </a:prstTxWarp>
          </a:bodyPr>
          <a:lstStyle>
            <a:lvl1pPr>
              <a:defRPr sz="1200"/>
            </a:lvl1pPr>
          </a:lstStyle>
          <a:p>
            <a:pPr>
              <a:defRPr/>
            </a:pPr>
            <a:endParaRPr lang="en-US" dirty="0"/>
          </a:p>
        </p:txBody>
      </p:sp>
      <p:sp>
        <p:nvSpPr>
          <p:cNvPr id="3" name="Date Placeholder 2"/>
          <p:cNvSpPr>
            <a:spLocks noGrp="1"/>
          </p:cNvSpPr>
          <p:nvPr>
            <p:ph type="dt" idx="1"/>
          </p:nvPr>
        </p:nvSpPr>
        <p:spPr>
          <a:xfrm>
            <a:off x="4008339" y="0"/>
            <a:ext cx="3067155" cy="468629"/>
          </a:xfrm>
          <a:prstGeom prst="rect">
            <a:avLst/>
          </a:prstGeom>
        </p:spPr>
        <p:txBody>
          <a:bodyPr vert="horz" wrap="square" lIns="93937" tIns="46968" rIns="93937" bIns="46968" numCol="1" anchor="t" anchorCtr="0" compatLnSpc="1">
            <a:prstTxWarp prst="textNoShape">
              <a:avLst/>
            </a:prstTxWarp>
          </a:bodyPr>
          <a:lstStyle>
            <a:lvl1pPr algn="r">
              <a:defRPr sz="1200"/>
            </a:lvl1pPr>
          </a:lstStyle>
          <a:p>
            <a:pPr>
              <a:defRPr/>
            </a:pPr>
            <a:fld id="{24C5774C-03E1-499A-B4E4-895282C04360}" type="datetimeFigureOut">
              <a:rPr lang="en-US"/>
              <a:pPr>
                <a:defRPr/>
              </a:pPr>
              <a:t>3/17/2024</a:t>
            </a:fld>
            <a:endParaRPr lang="en-US" dirty="0"/>
          </a:p>
        </p:txBody>
      </p:sp>
      <p:sp>
        <p:nvSpPr>
          <p:cNvPr id="4" name="Slide Image Placeholder 3"/>
          <p:cNvSpPr>
            <a:spLocks noGrp="1" noRot="1" noChangeAspect="1"/>
          </p:cNvSpPr>
          <p:nvPr>
            <p:ph type="sldImg" idx="2"/>
          </p:nvPr>
        </p:nvSpPr>
        <p:spPr>
          <a:xfrm>
            <a:off x="419100" y="703263"/>
            <a:ext cx="6238875" cy="3509962"/>
          </a:xfrm>
          <a:prstGeom prst="rect">
            <a:avLst/>
          </a:prstGeom>
          <a:noFill/>
          <a:ln w="12700">
            <a:solidFill>
              <a:prstClr val="black"/>
            </a:solidFill>
          </a:ln>
        </p:spPr>
        <p:txBody>
          <a:bodyPr vert="horz" lIns="93937" tIns="46968" rIns="93937" bIns="46968" rtlCol="0" anchor="ctr"/>
          <a:lstStyle/>
          <a:p>
            <a:pPr lvl="0"/>
            <a:endParaRPr lang="en-US" noProof="0" dirty="0"/>
          </a:p>
        </p:txBody>
      </p:sp>
      <p:sp>
        <p:nvSpPr>
          <p:cNvPr id="5" name="Notes Placeholder 4"/>
          <p:cNvSpPr>
            <a:spLocks noGrp="1"/>
          </p:cNvSpPr>
          <p:nvPr>
            <p:ph type="body" sz="quarter" idx="3"/>
          </p:nvPr>
        </p:nvSpPr>
        <p:spPr>
          <a:xfrm>
            <a:off x="707075" y="4447224"/>
            <a:ext cx="5662925" cy="4212908"/>
          </a:xfrm>
          <a:prstGeom prst="rect">
            <a:avLst/>
          </a:prstGeom>
        </p:spPr>
        <p:txBody>
          <a:bodyPr vert="horz" lIns="93937" tIns="46968" rIns="93937" bIns="4696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2863"/>
            <a:ext cx="3067155" cy="468629"/>
          </a:xfrm>
          <a:prstGeom prst="rect">
            <a:avLst/>
          </a:prstGeom>
        </p:spPr>
        <p:txBody>
          <a:bodyPr vert="horz" wrap="square" lIns="93937" tIns="46968" rIns="93937" bIns="46968" numCol="1" anchor="b" anchorCtr="0" compatLnSpc="1">
            <a:prstTxWarp prst="textNoShape">
              <a:avLst/>
            </a:prstTxWarp>
          </a:bodyPr>
          <a:lstStyle>
            <a:lvl1pPr>
              <a:defRPr sz="1200"/>
            </a:lvl1pPr>
          </a:lstStyle>
          <a:p>
            <a:pPr>
              <a:defRPr/>
            </a:pPr>
            <a:endParaRPr lang="en-US" dirty="0"/>
          </a:p>
        </p:txBody>
      </p:sp>
      <p:sp>
        <p:nvSpPr>
          <p:cNvPr id="7" name="Slide Number Placeholder 6"/>
          <p:cNvSpPr>
            <a:spLocks noGrp="1"/>
          </p:cNvSpPr>
          <p:nvPr>
            <p:ph type="sldNum" sz="quarter" idx="5"/>
          </p:nvPr>
        </p:nvSpPr>
        <p:spPr>
          <a:xfrm>
            <a:off x="4008339" y="8892863"/>
            <a:ext cx="3067155" cy="468629"/>
          </a:xfrm>
          <a:prstGeom prst="rect">
            <a:avLst/>
          </a:prstGeom>
        </p:spPr>
        <p:txBody>
          <a:bodyPr vert="horz" wrap="square" lIns="93937" tIns="46968" rIns="93937" bIns="46968" numCol="1" anchor="b" anchorCtr="0" compatLnSpc="1">
            <a:prstTxWarp prst="textNoShape">
              <a:avLst/>
            </a:prstTxWarp>
          </a:bodyPr>
          <a:lstStyle>
            <a:lvl1pPr algn="r">
              <a:defRPr sz="1200"/>
            </a:lvl1pPr>
          </a:lstStyle>
          <a:p>
            <a:pPr>
              <a:defRPr/>
            </a:pPr>
            <a:fld id="{169181FC-D85A-4591-8BD1-5E6A6B17461A}" type="slidenum">
              <a:rPr lang="en-US"/>
              <a:pPr>
                <a:defRPr/>
              </a:pPr>
              <a:t>‹#›</a:t>
            </a:fld>
            <a:endParaRPr lang="en-US" dirty="0"/>
          </a:p>
        </p:txBody>
      </p:sp>
    </p:spTree>
    <p:extLst>
      <p:ext uri="{BB962C8B-B14F-4D97-AF65-F5344CB8AC3E}">
        <p14:creationId xmlns:p14="http://schemas.microsoft.com/office/powerpoint/2010/main" val="357060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9100" y="703263"/>
            <a:ext cx="6238875" cy="35099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itchFamily="18" charset="0"/>
              </a:defRPr>
            </a:lvl1pPr>
            <a:lvl2pPr marL="740647" indent="-284864" eaLnBrk="0" hangingPunct="0">
              <a:defRPr sz="2800">
                <a:solidFill>
                  <a:schemeClr val="tx1"/>
                </a:solidFill>
                <a:latin typeface="Times New Roman" pitchFamily="18" charset="0"/>
              </a:defRPr>
            </a:lvl2pPr>
            <a:lvl3pPr marL="1139457" indent="-227891" eaLnBrk="0" hangingPunct="0">
              <a:defRPr sz="2800">
                <a:solidFill>
                  <a:schemeClr val="tx1"/>
                </a:solidFill>
                <a:latin typeface="Times New Roman" pitchFamily="18" charset="0"/>
              </a:defRPr>
            </a:lvl3pPr>
            <a:lvl4pPr marL="1595239" indent="-227891" eaLnBrk="0" hangingPunct="0">
              <a:defRPr sz="2800">
                <a:solidFill>
                  <a:schemeClr val="tx1"/>
                </a:solidFill>
                <a:latin typeface="Times New Roman" pitchFamily="18" charset="0"/>
              </a:defRPr>
            </a:lvl4pPr>
            <a:lvl5pPr marL="2051022" indent="-227891" eaLnBrk="0" hangingPunct="0">
              <a:defRPr sz="2800">
                <a:solidFill>
                  <a:schemeClr val="tx1"/>
                </a:solidFill>
                <a:latin typeface="Times New Roman" pitchFamily="18" charset="0"/>
              </a:defRPr>
            </a:lvl5pPr>
            <a:lvl6pPr marL="2506805"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62587"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18370"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74153"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fld id="{FFA44757-FF1F-42D8-B2CA-5FE2A078B1AB}" type="slidenum">
              <a:rPr lang="en-US" altLang="en-US" sz="1200"/>
              <a:pPr eaLnBrk="1" hangingPunct="1"/>
              <a:t>0</a:t>
            </a:fld>
            <a:endParaRPr lang="en-US" altLang="en-US" sz="1200" dirty="0"/>
          </a:p>
        </p:txBody>
      </p:sp>
    </p:spTree>
    <p:extLst>
      <p:ext uri="{BB962C8B-B14F-4D97-AF65-F5344CB8AC3E}">
        <p14:creationId xmlns:p14="http://schemas.microsoft.com/office/powerpoint/2010/main" val="1770369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AutoShape 1027"/>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9" name="Line 4103"/>
          <p:cNvSpPr>
            <a:spLocks noChangeShapeType="1"/>
          </p:cNvSpPr>
          <p:nvPr userDrawn="1"/>
        </p:nvSpPr>
        <p:spPr bwMode="auto">
          <a:xfrm>
            <a:off x="0" y="3048000"/>
            <a:ext cx="119888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0" name="Rectangle 4098"/>
          <p:cNvSpPr>
            <a:spLocks noGrp="1" noChangeArrowheads="1"/>
          </p:cNvSpPr>
          <p:nvPr>
            <p:ph type="ctrTitle" sz="quarter"/>
          </p:nvPr>
        </p:nvSpPr>
        <p:spPr>
          <a:xfrm>
            <a:off x="914400" y="228600"/>
            <a:ext cx="10363200" cy="1143000"/>
          </a:xfrm>
        </p:spPr>
        <p:txBody>
          <a:bodyPr/>
          <a:lstStyle>
            <a:lvl1pPr>
              <a:defRPr sz="3600" baseline="0">
                <a:solidFill>
                  <a:srgbClr val="1E0000"/>
                </a:solidFill>
                <a:latin typeface="Arial" pitchFamily="34" charset="0"/>
                <a:cs typeface="Arial" pitchFamily="34" charset="0"/>
              </a:defRPr>
            </a:lvl1pPr>
          </a:lstStyle>
          <a:p>
            <a:r>
              <a:rPr lang="en-US" dirty="0"/>
              <a:t>Click to edit Master title style</a:t>
            </a:r>
          </a:p>
        </p:txBody>
      </p:sp>
      <p:sp>
        <p:nvSpPr>
          <p:cNvPr id="11" name="Rectangle 4099"/>
          <p:cNvSpPr>
            <a:spLocks noGrp="1" noChangeArrowheads="1"/>
          </p:cNvSpPr>
          <p:nvPr>
            <p:ph type="subTitle" sz="quarter" idx="1"/>
          </p:nvPr>
        </p:nvSpPr>
        <p:spPr>
          <a:xfrm>
            <a:off x="1930400" y="3124200"/>
            <a:ext cx="8534400" cy="1752600"/>
          </a:xfrm>
        </p:spPr>
        <p:txBody>
          <a:bodyPr/>
          <a:lstStyle>
            <a:lvl1pPr marL="0" indent="0" algn="ctr">
              <a:buFontTx/>
              <a:buNone/>
              <a:defRPr baseline="0">
                <a:solidFill>
                  <a:srgbClr val="1E0000"/>
                </a:solidFill>
                <a:latin typeface="Arial" pitchFamily="34" charset="0"/>
                <a:cs typeface="Arial"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 y="5486400"/>
            <a:ext cx="3886200" cy="1036320"/>
          </a:xfrm>
          <a:prstGeom prst="rect">
            <a:avLst/>
          </a:prstGeom>
        </p:spPr>
      </p:pic>
    </p:spTree>
    <p:extLst>
      <p:ext uri="{BB962C8B-B14F-4D97-AF65-F5344CB8AC3E}">
        <p14:creationId xmlns:p14="http://schemas.microsoft.com/office/powerpoint/2010/main" val="421695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11176000" cy="1066800"/>
          </a:xfrm>
        </p:spPr>
        <p:txBody>
          <a:bodyPr/>
          <a:lstStyle>
            <a:lvl1pPr>
              <a:defRPr baseline="0">
                <a:solidFill>
                  <a:srgbClr val="1E0000"/>
                </a:solidFill>
              </a:defRPr>
            </a:lvl1pPr>
          </a:lstStyle>
          <a:p>
            <a:r>
              <a:rPr lang="en-US" dirty="0"/>
              <a:t>Click to edit Master title style</a:t>
            </a:r>
          </a:p>
        </p:txBody>
      </p:sp>
      <p:sp>
        <p:nvSpPr>
          <p:cNvPr id="5" name="Content Placeholder 2"/>
          <p:cNvSpPr>
            <a:spLocks noGrp="1"/>
          </p:cNvSpPr>
          <p:nvPr>
            <p:ph idx="1"/>
          </p:nvPr>
        </p:nvSpPr>
        <p:spPr>
          <a:xfrm>
            <a:off x="457200" y="1280160"/>
            <a:ext cx="11297920" cy="3733800"/>
          </a:xfrm>
        </p:spPr>
        <p:txBody>
          <a:bodyPr/>
          <a:lstStyle>
            <a:lvl1pPr marL="457200" indent="-457200">
              <a:buClr>
                <a:srgbClr val="1E0000"/>
              </a:buClr>
              <a:buSzPct val="100000"/>
              <a:buFont typeface="Arial" panose="020B0604020202020204" pitchFamily="34" charset="0"/>
              <a:buChar char="•"/>
              <a:defRPr baseline="0">
                <a:solidFill>
                  <a:srgbClr val="1E0000"/>
                </a:solidFill>
              </a:defRPr>
            </a:lvl1pPr>
            <a:lvl2pPr>
              <a:buClr>
                <a:srgbClr val="1E0000"/>
              </a:buClr>
              <a:defRPr baseline="0">
                <a:solidFill>
                  <a:srgbClr val="1E0000"/>
                </a:solidFill>
              </a:defRPr>
            </a:lvl2pPr>
            <a:lvl3pPr marL="1257300" indent="-342900">
              <a:buClr>
                <a:srgbClr val="1E0000"/>
              </a:buClr>
              <a:buSzPct val="90000"/>
              <a:buFont typeface="Arial" panose="020B0604020202020204" pitchFamily="34" charset="0"/>
              <a:buChar char="•"/>
              <a:defRPr baseline="0">
                <a:solidFill>
                  <a:srgbClr val="1E0000"/>
                </a:solidFill>
              </a:defRPr>
            </a:lvl3pPr>
            <a:lvl4pPr>
              <a:buClr>
                <a:srgbClr val="1E0000"/>
              </a:buClr>
              <a:defRPr baseline="0">
                <a:solidFill>
                  <a:srgbClr val="1E0000"/>
                </a:solidFill>
              </a:defRPr>
            </a:lvl4pPr>
            <a:lvl5pPr>
              <a:buClr>
                <a:srgbClr val="1E0000"/>
              </a:buClr>
              <a:defRPr baseline="0">
                <a:solidFill>
                  <a:srgbClr val="1E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65402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600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668000" cy="106984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1155680" cy="1069848"/>
          </a:xfrm>
          <a:prstGeom prst="rect">
            <a:avLst/>
          </a:prstGeo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150242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AutoShape 5"/>
          <p:cNvSpPr>
            <a:spLocks noChangeArrowheads="1"/>
          </p:cNvSpPr>
          <p:nvPr/>
        </p:nvSpPr>
        <p:spPr bwMode="auto">
          <a:xfrm>
            <a:off x="1016000" y="1143000"/>
            <a:ext cx="6807200" cy="6096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25615" name="Rectangle 15"/>
          <p:cNvSpPr>
            <a:spLocks noChangeArrowheads="1"/>
          </p:cNvSpPr>
          <p:nvPr userDrawn="1"/>
        </p:nvSpPr>
        <p:spPr bwMode="auto">
          <a:xfrm>
            <a:off x="304801" y="6629401"/>
            <a:ext cx="11578167" cy="9525"/>
          </a:xfrm>
          <a:prstGeom prst="rect">
            <a:avLst/>
          </a:prstGeom>
          <a:gradFill rotWithShape="0">
            <a:gsLst>
              <a:gs pos="0">
                <a:schemeClr val="folHlink"/>
              </a:gs>
              <a:gs pos="100000">
                <a:schemeClr val="folHlink">
                  <a:gamma/>
                  <a:tint val="25098"/>
                  <a:invGamma/>
                </a:schemeClr>
              </a:gs>
            </a:gsLst>
            <a:path path="shape">
              <a:fillToRect l="50000" t="50000" r="50000" b="50000"/>
            </a:path>
          </a:gradFill>
          <a:ln w="19050">
            <a:noFill/>
            <a:miter lim="800000"/>
            <a:headEnd/>
            <a:tailEnd/>
          </a:ln>
          <a:effectLst/>
        </p:spPr>
        <p:txBody>
          <a:bodyPr wrap="none" anchor="ctr"/>
          <a:lstStyle/>
          <a:p>
            <a:pPr algn="ctr">
              <a:spcBef>
                <a:spcPct val="0"/>
              </a:spcBef>
              <a:buClrTx/>
              <a:buSzTx/>
              <a:buFontTx/>
              <a:buNone/>
              <a:defRPr/>
            </a:pPr>
            <a:endParaRPr lang="en-US" sz="2400" dirty="0">
              <a:latin typeface="Helvetica" charset="0"/>
            </a:endParaRPr>
          </a:p>
        </p:txBody>
      </p:sp>
      <p:sp>
        <p:nvSpPr>
          <p:cNvPr id="11" name="Line 8"/>
          <p:cNvSpPr>
            <a:spLocks noChangeShapeType="1"/>
          </p:cNvSpPr>
          <p:nvPr userDrawn="1"/>
        </p:nvSpPr>
        <p:spPr bwMode="auto">
          <a:xfrm>
            <a:off x="0" y="1143000"/>
            <a:ext cx="111760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2" name="Rectangle 6"/>
          <p:cNvSpPr>
            <a:spLocks noGrp="1" noChangeArrowheads="1"/>
          </p:cNvSpPr>
          <p:nvPr>
            <p:ph type="title"/>
          </p:nvPr>
        </p:nvSpPr>
        <p:spPr bwMode="auto">
          <a:xfrm>
            <a:off x="457200" y="76200"/>
            <a:ext cx="10668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
        <p:nvSpPr>
          <p:cNvPr id="15" name="Rectangle 7"/>
          <p:cNvSpPr>
            <a:spLocks noGrp="1" noChangeArrowheads="1"/>
          </p:cNvSpPr>
          <p:nvPr>
            <p:ph type="body" idx="1"/>
          </p:nvPr>
        </p:nvSpPr>
        <p:spPr bwMode="auto">
          <a:xfrm>
            <a:off x="457200" y="1280160"/>
            <a:ext cx="10668000"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Related image"/>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1318241" y="838200"/>
            <a:ext cx="812800" cy="609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7" r:id="rId5"/>
    <p:sldLayoutId id="2147483734" r:id="rId6"/>
  </p:sldLayoutIdLst>
  <p:txStyles>
    <p:titleStyle>
      <a:lvl1pPr algn="l" rtl="0" eaLnBrk="0" fontAlgn="base" hangingPunct="0">
        <a:lnSpc>
          <a:spcPct val="90000"/>
        </a:lnSpc>
        <a:spcBef>
          <a:spcPct val="0"/>
        </a:spcBef>
        <a:spcAft>
          <a:spcPct val="0"/>
        </a:spcAft>
        <a:defRPr sz="3600" b="1" baseline="0">
          <a:solidFill>
            <a:srgbClr val="3C0000"/>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800" baseline="0">
          <a:solidFill>
            <a:srgbClr val="28000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aseline="0">
          <a:solidFill>
            <a:srgbClr val="280000"/>
          </a:solidFill>
          <a:latin typeface="+mn-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baseline="0">
          <a:solidFill>
            <a:srgbClr val="280000"/>
          </a:solidFill>
          <a:latin typeface="+mn-lt"/>
        </a:defRPr>
      </a:lvl3pPr>
      <a:lvl4pPr marL="1600200" indent="-228600" algn="l" rtl="0" eaLnBrk="0" fontAlgn="base" hangingPunct="0">
        <a:spcBef>
          <a:spcPct val="20000"/>
        </a:spcBef>
        <a:spcAft>
          <a:spcPct val="0"/>
        </a:spcAft>
        <a:buClr>
          <a:schemeClr val="tx1"/>
        </a:buClr>
        <a:buSzPct val="80000"/>
        <a:buChar char="–"/>
        <a:defRPr sz="2000" baseline="0">
          <a:solidFill>
            <a:srgbClr val="280000"/>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baseline="0">
          <a:solidFill>
            <a:srgbClr val="280000"/>
          </a:solidFill>
          <a:latin typeface="+mn-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verbye@ta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nerc.com/comm/PC/LoadModelingTaskForceDL/Dynamic%20Load%20Modeling%20Tech%20Ref%202016-11-14%20-%20FINAL.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Grp="1" noChangeArrowheads="1"/>
          </p:cNvSpPr>
          <p:nvPr>
            <p:ph type="ctrTitle"/>
          </p:nvPr>
        </p:nvSpPr>
        <p:spPr>
          <a:xfrm>
            <a:off x="1524000" y="76201"/>
            <a:ext cx="9144000" cy="1646237"/>
          </a:xfrm>
          <a:noFill/>
        </p:spPr>
        <p:txBody>
          <a:bodyPr anchor="ctr"/>
          <a:lstStyle/>
          <a:p>
            <a:pPr algn="ctr" eaLnBrk="1" hangingPunct="1">
              <a:spcBef>
                <a:spcPct val="50000"/>
              </a:spcBef>
            </a:pPr>
            <a:r>
              <a:rPr lang="en-US" b="1" dirty="0">
                <a:solidFill>
                  <a:srgbClr val="000000"/>
                </a:solidFill>
                <a:effectLst/>
                <a:ea typeface="Times New Roman" panose="02020603050405020304" pitchFamily="18" charset="0"/>
              </a:rPr>
              <a:t>Fundamentals of Electric Transmission System Planning</a:t>
            </a:r>
            <a:endParaRPr lang="en-US" altLang="en-US" dirty="0"/>
          </a:p>
        </p:txBody>
      </p:sp>
      <p:sp>
        <p:nvSpPr>
          <p:cNvPr id="6" name="Rectangle 5"/>
          <p:cNvSpPr/>
          <p:nvPr/>
        </p:nvSpPr>
        <p:spPr>
          <a:xfrm>
            <a:off x="1828800" y="1752601"/>
            <a:ext cx="9525000" cy="584775"/>
          </a:xfrm>
          <a:prstGeom prst="rect">
            <a:avLst/>
          </a:prstGeom>
        </p:spPr>
        <p:txBody>
          <a:bodyPr wrap="square">
            <a:spAutoFit/>
          </a:bodyPr>
          <a:lstStyle/>
          <a:p>
            <a:pPr algn="ctr"/>
            <a:r>
              <a:rPr lang="en-US" sz="3200" b="1" kern="0" dirty="0">
                <a:solidFill>
                  <a:srgbClr val="1E0000"/>
                </a:solidFill>
                <a:latin typeface="Arial" pitchFamily="34" charset="0"/>
                <a:cs typeface="Arial" pitchFamily="34" charset="0"/>
              </a:rPr>
              <a:t>Talk 8: Electric Grid Dynamics and Stability</a:t>
            </a:r>
          </a:p>
        </p:txBody>
      </p:sp>
      <p:sp>
        <p:nvSpPr>
          <p:cNvPr id="7" name="Subtitle 2"/>
          <p:cNvSpPr>
            <a:spLocks noGrp="1"/>
          </p:cNvSpPr>
          <p:nvPr>
            <p:ph type="subTitle" sz="quarter" idx="1"/>
          </p:nvPr>
        </p:nvSpPr>
        <p:spPr>
          <a:xfrm>
            <a:off x="1752600" y="3251817"/>
            <a:ext cx="8534400" cy="1752600"/>
          </a:xfrm>
        </p:spPr>
        <p:txBody>
          <a:bodyPr/>
          <a:lstStyle/>
          <a:p>
            <a:r>
              <a:rPr lang="en-US" dirty="0"/>
              <a:t>Prof. Tom Overbye</a:t>
            </a:r>
          </a:p>
          <a:p>
            <a:r>
              <a:rPr lang="en-US" dirty="0"/>
              <a:t>Dept. of Electrical and Computer Engineering</a:t>
            </a:r>
          </a:p>
          <a:p>
            <a:r>
              <a:rPr lang="en-US" dirty="0"/>
              <a:t>Texas A&amp;M University</a:t>
            </a:r>
          </a:p>
          <a:p>
            <a:r>
              <a:rPr lang="en-US" dirty="0">
                <a:hlinkClick r:id="rId3"/>
              </a:rPr>
              <a:t>overbye@tamu.edu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0000"/>
                </a:solidFill>
              </a:rPr>
              <a:t>Dynamics Example 3: Arizona-Southern CA 2011</a:t>
            </a:r>
          </a:p>
        </p:txBody>
      </p:sp>
      <p:sp>
        <p:nvSpPr>
          <p:cNvPr id="5" name="TextBox 3"/>
          <p:cNvSpPr txBox="1">
            <a:spLocks noChangeArrowheads="1"/>
          </p:cNvSpPr>
          <p:nvPr/>
        </p:nvSpPr>
        <p:spPr bwMode="auto">
          <a:xfrm>
            <a:off x="900112" y="6443246"/>
            <a:ext cx="100044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dirty="0">
                <a:solidFill>
                  <a:srgbClr val="1E0000"/>
                </a:solidFill>
                <a:latin typeface="+mn-lt"/>
              </a:rPr>
              <a:t>Source: </a:t>
            </a:r>
            <a:r>
              <a:rPr lang="en-US" altLang="en-US" sz="1600" i="1" dirty="0">
                <a:solidFill>
                  <a:srgbClr val="1E0000"/>
                </a:solidFill>
                <a:latin typeface="+mn-lt"/>
              </a:rPr>
              <a:t>Arizona-Southern California Outages n September 8, 2011 Report</a:t>
            </a:r>
            <a:r>
              <a:rPr lang="en-US" altLang="en-US" sz="1600" dirty="0">
                <a:solidFill>
                  <a:srgbClr val="1E0000"/>
                </a:solidFill>
                <a:latin typeface="+mn-lt"/>
              </a:rPr>
              <a:t>,  FERC and NERC, April 2012</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 y="1261268"/>
            <a:ext cx="6172200" cy="505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4"/>
          <p:cNvSpPr txBox="1">
            <a:spLocks noChangeArrowheads="1"/>
          </p:cNvSpPr>
          <p:nvPr/>
        </p:nvSpPr>
        <p:spPr bwMode="auto">
          <a:xfrm>
            <a:off x="7287404" y="1308894"/>
            <a:ext cx="4599796" cy="2677656"/>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We’ve come a long ways since 1996 towards improved simulations. Still,</a:t>
            </a:r>
            <a:br>
              <a:rPr lang="en-US" altLang="en-US" sz="2400" dirty="0">
                <a:solidFill>
                  <a:srgbClr val="000000"/>
                </a:solidFill>
                <a:latin typeface="+mn-lt"/>
              </a:rPr>
            </a:br>
            <a:r>
              <a:rPr lang="en-US" altLang="en-US" sz="2400" dirty="0">
                <a:solidFill>
                  <a:srgbClr val="000000"/>
                </a:solidFill>
                <a:latin typeface="+mn-lt"/>
              </a:rPr>
              <a:t>a finding from the 2011 Blackout is the simulations</a:t>
            </a:r>
            <a:br>
              <a:rPr lang="en-US" altLang="en-US" sz="2400" dirty="0">
                <a:solidFill>
                  <a:srgbClr val="000000"/>
                </a:solidFill>
                <a:latin typeface="+mn-lt"/>
              </a:rPr>
            </a:br>
            <a:r>
              <a:rPr lang="en-US" altLang="en-US" sz="2400" dirty="0">
                <a:solidFill>
                  <a:srgbClr val="000000"/>
                </a:solidFill>
                <a:latin typeface="+mn-lt"/>
              </a:rPr>
              <a:t>didn’t match the actual system response and need to be improved. </a:t>
            </a:r>
          </a:p>
        </p:txBody>
      </p:sp>
      <p:sp>
        <p:nvSpPr>
          <p:cNvPr id="3" name="Slide Number Placeholder 1">
            <a:extLst>
              <a:ext uri="{FF2B5EF4-FFF2-40B4-BE49-F238E27FC236}">
                <a16:creationId xmlns:a16="http://schemas.microsoft.com/office/drawing/2014/main" id="{8F488731-A647-6DCA-66DE-19D570E1D19C}"/>
              </a:ext>
            </a:extLst>
          </p:cNvPr>
          <p:cNvSpPr txBox="1">
            <a:spLocks/>
          </p:cNvSpPr>
          <p:nvPr/>
        </p:nvSpPr>
        <p:spPr>
          <a:xfrm>
            <a:off x="11353800" y="6324600"/>
            <a:ext cx="609600" cy="457200"/>
          </a:xfrm>
          <a:prstGeom prst="rect">
            <a:avLst/>
          </a:prstGeom>
        </p:spPr>
        <p:txBody>
          <a:bodyPr/>
          <a:ls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r">
              <a:defRPr/>
            </a:pPr>
            <a:fld id="{F6D20532-61D7-47D0-903F-227F7C48AD34}" type="slidenum">
              <a:rPr lang="en-US" sz="2000" smtClean="0">
                <a:solidFill>
                  <a:srgbClr val="1E0000"/>
                </a:solidFill>
              </a:rPr>
              <a:pPr algn="r">
                <a:defRPr/>
              </a:pPr>
              <a:t>9</a:t>
            </a:fld>
            <a:endParaRPr lang="en-US" sz="2000" dirty="0">
              <a:solidFill>
                <a:srgbClr val="1E0000"/>
              </a:solidFill>
            </a:endParaRPr>
          </a:p>
        </p:txBody>
      </p:sp>
    </p:spTree>
    <p:extLst>
      <p:ext uri="{BB962C8B-B14F-4D97-AF65-F5344CB8AC3E}">
        <p14:creationId xmlns:p14="http://schemas.microsoft.com/office/powerpoint/2010/main" val="9300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1D3D-7BC6-6894-6A8D-74C599595797}"/>
              </a:ext>
            </a:extLst>
          </p:cNvPr>
          <p:cNvSpPr>
            <a:spLocks noGrp="1"/>
          </p:cNvSpPr>
          <p:nvPr>
            <p:ph type="title"/>
          </p:nvPr>
        </p:nvSpPr>
        <p:spPr/>
        <p:txBody>
          <a:bodyPr/>
          <a:lstStyle/>
          <a:p>
            <a:r>
              <a:rPr lang="en-US" dirty="0"/>
              <a:t>Power System Stability Terms</a:t>
            </a:r>
          </a:p>
        </p:txBody>
      </p:sp>
      <p:sp>
        <p:nvSpPr>
          <p:cNvPr id="3" name="Content Placeholder 2">
            <a:extLst>
              <a:ext uri="{FF2B5EF4-FFF2-40B4-BE49-F238E27FC236}">
                <a16:creationId xmlns:a16="http://schemas.microsoft.com/office/drawing/2014/main" id="{1C538BF7-56E0-319B-0CA9-41F09FF6A23E}"/>
              </a:ext>
            </a:extLst>
          </p:cNvPr>
          <p:cNvSpPr>
            <a:spLocks noGrp="1"/>
          </p:cNvSpPr>
          <p:nvPr>
            <p:ph idx="1"/>
          </p:nvPr>
        </p:nvSpPr>
        <p:spPr/>
        <p:txBody>
          <a:bodyPr/>
          <a:lstStyle/>
          <a:p>
            <a:r>
              <a:rPr lang="en-US" dirty="0"/>
              <a:t>The terms continue to evolve, but a good reference is [a]; the image shows Figure 4 from this reference </a:t>
            </a:r>
          </a:p>
        </p:txBody>
      </p:sp>
      <p:sp>
        <p:nvSpPr>
          <p:cNvPr id="5" name="TextBox 4">
            <a:extLst>
              <a:ext uri="{FF2B5EF4-FFF2-40B4-BE49-F238E27FC236}">
                <a16:creationId xmlns:a16="http://schemas.microsoft.com/office/drawing/2014/main" id="{8AED1531-4548-97E5-2CF4-199EAF60078D}"/>
              </a:ext>
            </a:extLst>
          </p:cNvPr>
          <p:cNvSpPr txBox="1"/>
          <p:nvPr/>
        </p:nvSpPr>
        <p:spPr>
          <a:xfrm>
            <a:off x="457200" y="6096000"/>
            <a:ext cx="11201400" cy="584775"/>
          </a:xfrm>
          <a:prstGeom prst="rect">
            <a:avLst/>
          </a:prstGeom>
          <a:noFill/>
        </p:spPr>
        <p:txBody>
          <a:bodyPr wrap="square">
            <a:spAutoFit/>
          </a:bodyPr>
          <a:lstStyle/>
          <a:p>
            <a:r>
              <a:rPr lang="en-US" sz="1600" dirty="0">
                <a:solidFill>
                  <a:srgbClr val="1E0000"/>
                </a:solidFill>
              </a:rPr>
              <a:t>[a] IEEE/PES Power System Dynamic Performance Committee,  “Stability definitions and characterization of dynamic behavior in systems with high penetration of power electronic interfaced technologies”, PES-TR77, April 2020</a:t>
            </a:r>
          </a:p>
        </p:txBody>
      </p:sp>
      <p:pic>
        <p:nvPicPr>
          <p:cNvPr id="6" name="Picture 5">
            <a:extLst>
              <a:ext uri="{FF2B5EF4-FFF2-40B4-BE49-F238E27FC236}">
                <a16:creationId xmlns:a16="http://schemas.microsoft.com/office/drawing/2014/main" id="{AD1CB90B-BA5A-CEE4-368B-7879D8BC2FE9}"/>
              </a:ext>
            </a:extLst>
          </p:cNvPr>
          <p:cNvPicPr>
            <a:picLocks noChangeAspect="1"/>
          </p:cNvPicPr>
          <p:nvPr/>
        </p:nvPicPr>
        <p:blipFill>
          <a:blip r:embed="rId2"/>
          <a:stretch>
            <a:fillRect/>
          </a:stretch>
        </p:blipFill>
        <p:spPr>
          <a:xfrm>
            <a:off x="1752600" y="2209800"/>
            <a:ext cx="8486368" cy="3676207"/>
          </a:xfrm>
          <a:prstGeom prst="rect">
            <a:avLst/>
          </a:prstGeom>
        </p:spPr>
      </p:pic>
      <p:sp>
        <p:nvSpPr>
          <p:cNvPr id="7" name="Slide Number Placeholder 1">
            <a:extLst>
              <a:ext uri="{FF2B5EF4-FFF2-40B4-BE49-F238E27FC236}">
                <a16:creationId xmlns:a16="http://schemas.microsoft.com/office/drawing/2014/main" id="{D63FA661-F0E0-B43F-DB92-2FE8AC1B288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10</a:t>
            </a:fld>
            <a:endParaRPr lang="en-US" dirty="0">
              <a:solidFill>
                <a:srgbClr val="1E0000"/>
              </a:solidFill>
            </a:endParaRPr>
          </a:p>
        </p:txBody>
      </p:sp>
    </p:spTree>
    <p:extLst>
      <p:ext uri="{BB962C8B-B14F-4D97-AF65-F5344CB8AC3E}">
        <p14:creationId xmlns:p14="http://schemas.microsoft.com/office/powerpoint/2010/main" val="298569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87A8-2F00-27EF-D9BF-C5DE6A9E46D0}"/>
              </a:ext>
            </a:extLst>
          </p:cNvPr>
          <p:cNvSpPr>
            <a:spLocks noGrp="1"/>
          </p:cNvSpPr>
          <p:nvPr>
            <p:ph type="title"/>
          </p:nvPr>
        </p:nvSpPr>
        <p:spPr>
          <a:xfrm>
            <a:off x="457200" y="76200"/>
            <a:ext cx="11658600" cy="1066800"/>
          </a:xfrm>
        </p:spPr>
        <p:txBody>
          <a:bodyPr/>
          <a:lstStyle/>
          <a:p>
            <a:r>
              <a:rPr lang="en-US" dirty="0"/>
              <a:t>An Example: Lightning Striking a Transmission Line</a:t>
            </a:r>
          </a:p>
        </p:txBody>
      </p:sp>
      <p:sp>
        <p:nvSpPr>
          <p:cNvPr id="3" name="Content Placeholder 2">
            <a:extLst>
              <a:ext uri="{FF2B5EF4-FFF2-40B4-BE49-F238E27FC236}">
                <a16:creationId xmlns:a16="http://schemas.microsoft.com/office/drawing/2014/main" id="{2081527B-00F8-E17B-E107-160A73CF7AEC}"/>
              </a:ext>
            </a:extLst>
          </p:cNvPr>
          <p:cNvSpPr>
            <a:spLocks noGrp="1"/>
          </p:cNvSpPr>
          <p:nvPr>
            <p:ph idx="1"/>
          </p:nvPr>
        </p:nvSpPr>
        <p:spPr/>
        <p:txBody>
          <a:bodyPr/>
          <a:lstStyle/>
          <a:p>
            <a:r>
              <a:rPr lang="en-US" dirty="0"/>
              <a:t>The sequence of events might be as follows</a:t>
            </a:r>
          </a:p>
          <a:p>
            <a:pPr lvl="1"/>
            <a:r>
              <a:rPr lang="en-US" dirty="0"/>
              <a:t>Lightning hits a transmission line, setting up an ionized path to ground</a:t>
            </a:r>
          </a:p>
          <a:p>
            <a:pPr lvl="2"/>
            <a:r>
              <a:rPr lang="en-US" dirty="0"/>
              <a:t>There are at least 30 million lightning strikes per year in the US; a typical stroke might have 25,000 amps with a rise time of</a:t>
            </a:r>
            <a:r>
              <a:rPr lang="en-US" altLang="en-US" dirty="0"/>
              <a:t> 10 </a:t>
            </a:r>
            <a:r>
              <a:rPr lang="en-US" altLang="en-US" dirty="0">
                <a:sym typeface="Symbol" pitchFamily="18" charset="2"/>
              </a:rPr>
              <a:t>s, dissipated in 200 s; multiple strokes can occur in a single flash, causing the lightning appear to flick with a total event lasting a second</a:t>
            </a:r>
          </a:p>
          <a:p>
            <a:pPr lvl="1"/>
            <a:r>
              <a:rPr lang="en-US" dirty="0">
                <a:sym typeface="Symbol" pitchFamily="18" charset="2"/>
              </a:rPr>
              <a:t>After the strike a conduction path is maintained by ionized air after the lightning strike has dissipated, resulting in high fault current (often &gt; 25,000 amps); if this current is not removed it can cause high heating and mechanical stresses</a:t>
            </a:r>
          </a:p>
          <a:p>
            <a:pPr lvl="1"/>
            <a:r>
              <a:rPr lang="en-US" dirty="0">
                <a:sym typeface="Symbol" pitchFamily="18" charset="2"/>
              </a:rPr>
              <a:t>Within one to three cycles (16-50 ms) relays at both ends of the line detect high currents, signaling circuit breakers to open the line</a:t>
            </a:r>
          </a:p>
          <a:p>
            <a:pPr lvl="2"/>
            <a:r>
              <a:rPr lang="en-US" dirty="0">
                <a:sym typeface="Symbol" pitchFamily="18" charset="2"/>
              </a:rPr>
              <a:t>Nearby locations see decreased voltages</a:t>
            </a:r>
          </a:p>
          <a:p>
            <a:pPr lvl="1"/>
            <a:r>
              <a:rPr lang="en-US" dirty="0">
                <a:sym typeface="Symbol" pitchFamily="18" charset="2"/>
              </a:rPr>
              <a:t>The circuit breakers open to de-energize the line in an additional one to two cycles</a:t>
            </a:r>
          </a:p>
          <a:p>
            <a:pPr lvl="1"/>
            <a:r>
              <a:rPr lang="en-US" dirty="0">
                <a:sym typeface="Symbol" pitchFamily="18" charset="2"/>
              </a:rPr>
              <a:t>Circuit breakers may reclose after several seconds to restore service</a:t>
            </a:r>
          </a:p>
          <a:p>
            <a:pPr lvl="1"/>
            <a:endParaRPr lang="en-US" dirty="0"/>
          </a:p>
        </p:txBody>
      </p:sp>
      <p:sp>
        <p:nvSpPr>
          <p:cNvPr id="4" name="Slide Number Placeholder 1">
            <a:extLst>
              <a:ext uri="{FF2B5EF4-FFF2-40B4-BE49-F238E27FC236}">
                <a16:creationId xmlns:a16="http://schemas.microsoft.com/office/drawing/2014/main" id="{C3939052-45D3-15E3-F03B-E3BDD66F3E9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11</a:t>
            </a:fld>
            <a:endParaRPr lang="en-US" dirty="0">
              <a:solidFill>
                <a:srgbClr val="1E0000"/>
              </a:solidFill>
            </a:endParaRPr>
          </a:p>
        </p:txBody>
      </p:sp>
    </p:spTree>
    <p:extLst>
      <p:ext uri="{BB962C8B-B14F-4D97-AF65-F5344CB8AC3E}">
        <p14:creationId xmlns:p14="http://schemas.microsoft.com/office/powerpoint/2010/main" val="3520665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3E78A-02D8-02A9-27B3-81635F5D37AD}"/>
              </a:ext>
            </a:extLst>
          </p:cNvPr>
          <p:cNvSpPr>
            <a:spLocks noGrp="1"/>
          </p:cNvSpPr>
          <p:nvPr>
            <p:ph type="title"/>
          </p:nvPr>
        </p:nvSpPr>
        <p:spPr/>
        <p:txBody>
          <a:bodyPr/>
          <a:lstStyle/>
          <a:p>
            <a:r>
              <a:rPr lang="en-US" dirty="0"/>
              <a:t>Worldwide Map of Lighting Strikes</a:t>
            </a:r>
          </a:p>
        </p:txBody>
      </p:sp>
      <p:pic>
        <p:nvPicPr>
          <p:cNvPr id="4" name="Picture 3">
            <a:extLst>
              <a:ext uri="{FF2B5EF4-FFF2-40B4-BE49-F238E27FC236}">
                <a16:creationId xmlns:a16="http://schemas.microsoft.com/office/drawing/2014/main" id="{566490F1-7F92-92FE-A974-354529CAFA9A}"/>
              </a:ext>
            </a:extLst>
          </p:cNvPr>
          <p:cNvPicPr>
            <a:picLocks noChangeAspect="1"/>
          </p:cNvPicPr>
          <p:nvPr/>
        </p:nvPicPr>
        <p:blipFill>
          <a:blip r:embed="rId2"/>
          <a:stretch>
            <a:fillRect/>
          </a:stretch>
        </p:blipFill>
        <p:spPr>
          <a:xfrm>
            <a:off x="152400" y="2310581"/>
            <a:ext cx="8001000" cy="3785419"/>
          </a:xfrm>
          <a:prstGeom prst="rect">
            <a:avLst/>
          </a:prstGeom>
        </p:spPr>
      </p:pic>
      <p:sp>
        <p:nvSpPr>
          <p:cNvPr id="6" name="TextBox 5">
            <a:extLst>
              <a:ext uri="{FF2B5EF4-FFF2-40B4-BE49-F238E27FC236}">
                <a16:creationId xmlns:a16="http://schemas.microsoft.com/office/drawing/2014/main" id="{DE8D2BA2-C6CA-0EF6-8586-602DA60EE52F}"/>
              </a:ext>
            </a:extLst>
          </p:cNvPr>
          <p:cNvSpPr txBox="1"/>
          <p:nvPr/>
        </p:nvSpPr>
        <p:spPr>
          <a:xfrm>
            <a:off x="685800" y="6096000"/>
            <a:ext cx="5029200" cy="307777"/>
          </a:xfrm>
          <a:prstGeom prst="rect">
            <a:avLst/>
          </a:prstGeom>
          <a:noFill/>
        </p:spPr>
        <p:txBody>
          <a:bodyPr wrap="square">
            <a:spAutoFit/>
          </a:bodyPr>
          <a:lstStyle/>
          <a:p>
            <a:r>
              <a:rPr lang="en-US" sz="1400" dirty="0"/>
              <a:t>Image source: en.wikipedia.org/wiki/Distribution_of_lightning</a:t>
            </a:r>
          </a:p>
        </p:txBody>
      </p:sp>
      <p:pic>
        <p:nvPicPr>
          <p:cNvPr id="7" name="Picture 6">
            <a:extLst>
              <a:ext uri="{FF2B5EF4-FFF2-40B4-BE49-F238E27FC236}">
                <a16:creationId xmlns:a16="http://schemas.microsoft.com/office/drawing/2014/main" id="{956B145D-D924-7E2C-EEAC-8A2B3C10D0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46393" y="2741990"/>
            <a:ext cx="3581400" cy="3354010"/>
          </a:xfrm>
          <a:prstGeom prst="rect">
            <a:avLst/>
          </a:prstGeom>
        </p:spPr>
      </p:pic>
      <p:sp>
        <p:nvSpPr>
          <p:cNvPr id="8" name="TextBox 4">
            <a:extLst>
              <a:ext uri="{FF2B5EF4-FFF2-40B4-BE49-F238E27FC236}">
                <a16:creationId xmlns:a16="http://schemas.microsoft.com/office/drawing/2014/main" id="{85A61CDB-6ED2-6CBB-BE27-03767CE435DB}"/>
              </a:ext>
            </a:extLst>
          </p:cNvPr>
          <p:cNvSpPr txBox="1">
            <a:spLocks noChangeArrowheads="1"/>
          </p:cNvSpPr>
          <p:nvPr/>
        </p:nvSpPr>
        <p:spPr bwMode="auto">
          <a:xfrm>
            <a:off x="262308" y="1269937"/>
            <a:ext cx="11370892" cy="830997"/>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Lightning is a major issue in many locations, but not everywhere; where lightning is common transmission lines have ground wires for lightning protection</a:t>
            </a:r>
          </a:p>
        </p:txBody>
      </p:sp>
      <p:cxnSp>
        <p:nvCxnSpPr>
          <p:cNvPr id="10" name="Straight Arrow Connector 9">
            <a:extLst>
              <a:ext uri="{FF2B5EF4-FFF2-40B4-BE49-F238E27FC236}">
                <a16:creationId xmlns:a16="http://schemas.microsoft.com/office/drawing/2014/main" id="{611337E8-0DB0-8D5A-9E65-2A62AFB2E91D}"/>
              </a:ext>
            </a:extLst>
          </p:cNvPr>
          <p:cNvCxnSpPr>
            <a:cxnSpLocks/>
          </p:cNvCxnSpPr>
          <p:nvPr/>
        </p:nvCxnSpPr>
        <p:spPr bwMode="auto">
          <a:xfrm>
            <a:off x="9601200" y="2089540"/>
            <a:ext cx="457200" cy="133946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13" name="Slide Number Placeholder 1">
            <a:extLst>
              <a:ext uri="{FF2B5EF4-FFF2-40B4-BE49-F238E27FC236}">
                <a16:creationId xmlns:a16="http://schemas.microsoft.com/office/drawing/2014/main" id="{4789FEE7-354C-2552-1740-F31437301D43}"/>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12</a:t>
            </a:fld>
            <a:endParaRPr lang="en-US" dirty="0">
              <a:solidFill>
                <a:srgbClr val="1E0000"/>
              </a:solidFill>
            </a:endParaRPr>
          </a:p>
        </p:txBody>
      </p:sp>
    </p:spTree>
    <p:extLst>
      <p:ext uri="{BB962C8B-B14F-4D97-AF65-F5344CB8AC3E}">
        <p14:creationId xmlns:p14="http://schemas.microsoft.com/office/powerpoint/2010/main" val="216769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D387-6A70-2497-2466-5BDD2206330D}"/>
              </a:ext>
            </a:extLst>
          </p:cNvPr>
          <p:cNvSpPr>
            <a:spLocks noGrp="1"/>
          </p:cNvSpPr>
          <p:nvPr>
            <p:ph type="title"/>
          </p:nvPr>
        </p:nvSpPr>
        <p:spPr/>
        <p:txBody>
          <a:bodyPr/>
          <a:lstStyle/>
          <a:p>
            <a:r>
              <a:rPr lang="en-US" dirty="0"/>
              <a:t>Example of Ionized Air	</a:t>
            </a:r>
          </a:p>
        </p:txBody>
      </p:sp>
      <p:sp>
        <p:nvSpPr>
          <p:cNvPr id="3" name="Content Placeholder 2">
            <a:extLst>
              <a:ext uri="{FF2B5EF4-FFF2-40B4-BE49-F238E27FC236}">
                <a16:creationId xmlns:a16="http://schemas.microsoft.com/office/drawing/2014/main" id="{A637FBE4-F441-E225-54EF-51EFFA347F12}"/>
              </a:ext>
            </a:extLst>
          </p:cNvPr>
          <p:cNvSpPr>
            <a:spLocks noGrp="1"/>
          </p:cNvSpPr>
          <p:nvPr>
            <p:ph idx="1"/>
          </p:nvPr>
        </p:nvSpPr>
        <p:spPr>
          <a:xfrm>
            <a:off x="457200" y="1280160"/>
            <a:ext cx="11297920" cy="1310640"/>
          </a:xfrm>
        </p:spPr>
        <p:txBody>
          <a:bodyPr/>
          <a:lstStyle/>
          <a:p>
            <a:r>
              <a:rPr lang="en-US" dirty="0"/>
              <a:t>The video shows opening a 500 kV disconnect while there was still load current (disconnects are not designed to break load current); once ionized air becomes a good conductor</a:t>
            </a:r>
          </a:p>
        </p:txBody>
      </p:sp>
      <p:pic>
        <p:nvPicPr>
          <p:cNvPr id="5" name="Picture 4">
            <a:extLst>
              <a:ext uri="{FF2B5EF4-FFF2-40B4-BE49-F238E27FC236}">
                <a16:creationId xmlns:a16="http://schemas.microsoft.com/office/drawing/2014/main" id="{5FCF3FC7-60F7-B689-A4F6-A926A2957D5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4600" y="2674790"/>
            <a:ext cx="6934200" cy="3900487"/>
          </a:xfrm>
          <a:prstGeom prst="rect">
            <a:avLst/>
          </a:prstGeom>
        </p:spPr>
      </p:pic>
      <p:sp>
        <p:nvSpPr>
          <p:cNvPr id="6" name="Slide Number Placeholder 1">
            <a:extLst>
              <a:ext uri="{FF2B5EF4-FFF2-40B4-BE49-F238E27FC236}">
                <a16:creationId xmlns:a16="http://schemas.microsoft.com/office/drawing/2014/main" id="{948CC979-D9BF-3EA5-A409-B598EB308C8D}"/>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13</a:t>
            </a:fld>
            <a:endParaRPr lang="en-US" dirty="0">
              <a:solidFill>
                <a:srgbClr val="1E0000"/>
              </a:solidFill>
            </a:endParaRPr>
          </a:p>
        </p:txBody>
      </p:sp>
    </p:spTree>
    <p:extLst>
      <p:ext uri="{BB962C8B-B14F-4D97-AF65-F5344CB8AC3E}">
        <p14:creationId xmlns:p14="http://schemas.microsoft.com/office/powerpoint/2010/main" val="125705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6A57-7554-8F24-C30B-3A6D03EA66ED}"/>
              </a:ext>
            </a:extLst>
          </p:cNvPr>
          <p:cNvSpPr>
            <a:spLocks noGrp="1"/>
          </p:cNvSpPr>
          <p:nvPr>
            <p:ph type="title"/>
          </p:nvPr>
        </p:nvSpPr>
        <p:spPr/>
        <p:txBody>
          <a:bodyPr/>
          <a:lstStyle/>
          <a:p>
            <a:r>
              <a:rPr lang="en-US" dirty="0"/>
              <a:t>Two Different Types of Simulations for Lightning</a:t>
            </a:r>
          </a:p>
        </p:txBody>
      </p:sp>
      <p:sp>
        <p:nvSpPr>
          <p:cNvPr id="3" name="Content Placeholder 2">
            <a:extLst>
              <a:ext uri="{FF2B5EF4-FFF2-40B4-BE49-F238E27FC236}">
                <a16:creationId xmlns:a16="http://schemas.microsoft.com/office/drawing/2014/main" id="{AA193ADC-EAD6-C18C-4043-E9D350814A91}"/>
              </a:ext>
            </a:extLst>
          </p:cNvPr>
          <p:cNvSpPr>
            <a:spLocks noGrp="1"/>
          </p:cNvSpPr>
          <p:nvPr>
            <p:ph idx="1"/>
          </p:nvPr>
        </p:nvSpPr>
        <p:spPr>
          <a:xfrm>
            <a:off x="457200" y="1280160"/>
            <a:ext cx="11297920" cy="853440"/>
          </a:xfrm>
        </p:spPr>
        <p:txBody>
          <a:bodyPr/>
          <a:lstStyle/>
          <a:p>
            <a:r>
              <a:rPr lang="en-US" dirty="0"/>
              <a:t>Faults caused by lightning are simulated using two different approaches for two different purposes</a:t>
            </a:r>
          </a:p>
          <a:p>
            <a:r>
              <a:rPr lang="en-US" dirty="0"/>
              <a:t>Simulations using very fast time steps are done for insulation coordination studies; the goal is to design the grid so it can withstand the initial lightning strike; these simulations packages are known electromagnetic transients program (EMTP)</a:t>
            </a:r>
          </a:p>
          <a:p>
            <a:pPr lvl="1"/>
            <a:r>
              <a:rPr lang="en-US" dirty="0"/>
              <a:t>They can use simulation time steps </a:t>
            </a:r>
            <a:br>
              <a:rPr lang="en-US" dirty="0"/>
            </a:br>
            <a:r>
              <a:rPr lang="en-US" dirty="0"/>
              <a:t>of less than 1 </a:t>
            </a:r>
            <a:r>
              <a:rPr lang="en-US" altLang="en-US" dirty="0">
                <a:sym typeface="Symbol" pitchFamily="18" charset="2"/>
              </a:rPr>
              <a:t>s, and light only travels 300m in</a:t>
            </a:r>
            <a:br>
              <a:rPr lang="en-US" altLang="en-US" dirty="0">
                <a:sym typeface="Symbol" pitchFamily="18" charset="2"/>
              </a:rPr>
            </a:br>
            <a:r>
              <a:rPr lang="en-US" altLang="en-US" dirty="0">
                <a:sym typeface="Symbol" pitchFamily="18" charset="2"/>
              </a:rPr>
              <a:t>a microsecond</a:t>
            </a:r>
          </a:p>
          <a:p>
            <a:pPr lvl="1"/>
            <a:r>
              <a:rPr lang="en-US" dirty="0">
                <a:sym typeface="Symbol" pitchFamily="18" charset="2"/>
              </a:rPr>
              <a:t>The small timesteps means either they</a:t>
            </a:r>
            <a:br>
              <a:rPr lang="en-US" dirty="0">
                <a:sym typeface="Symbol" pitchFamily="18" charset="2"/>
              </a:rPr>
            </a:br>
            <a:r>
              <a:rPr lang="en-US" dirty="0">
                <a:sym typeface="Symbol" pitchFamily="18" charset="2"/>
              </a:rPr>
              <a:t>solve relatively small systems or use</a:t>
            </a:r>
            <a:br>
              <a:rPr lang="en-US" dirty="0">
                <a:sym typeface="Symbol" pitchFamily="18" charset="2"/>
              </a:rPr>
            </a:br>
            <a:r>
              <a:rPr lang="en-US" dirty="0">
                <a:sym typeface="Symbol" pitchFamily="18" charset="2"/>
              </a:rPr>
              <a:t>lots of computer hardware to do the</a:t>
            </a:r>
            <a:br>
              <a:rPr lang="en-US" dirty="0">
                <a:sym typeface="Symbol" pitchFamily="18" charset="2"/>
              </a:rPr>
            </a:br>
            <a:r>
              <a:rPr lang="en-US" dirty="0">
                <a:sym typeface="Symbol" pitchFamily="18" charset="2"/>
              </a:rPr>
              <a:t>simulations</a:t>
            </a:r>
            <a:r>
              <a:rPr lang="en-US" dirty="0"/>
              <a:t> </a:t>
            </a:r>
          </a:p>
        </p:txBody>
      </p:sp>
      <p:pic>
        <p:nvPicPr>
          <p:cNvPr id="4" name="Picture 3">
            <a:extLst>
              <a:ext uri="{FF2B5EF4-FFF2-40B4-BE49-F238E27FC236}">
                <a16:creationId xmlns:a16="http://schemas.microsoft.com/office/drawing/2014/main" id="{85977835-8772-060C-6B33-DDBE7F8F15E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3733800"/>
            <a:ext cx="5410200" cy="2841279"/>
          </a:xfrm>
          <a:prstGeom prst="rect">
            <a:avLst/>
          </a:prstGeom>
        </p:spPr>
      </p:pic>
      <p:cxnSp>
        <p:nvCxnSpPr>
          <p:cNvPr id="6" name="Straight Arrow Connector 5">
            <a:extLst>
              <a:ext uri="{FF2B5EF4-FFF2-40B4-BE49-F238E27FC236}">
                <a16:creationId xmlns:a16="http://schemas.microsoft.com/office/drawing/2014/main" id="{91A3027C-F2ED-F0D4-5D48-4044CBE0C294}"/>
              </a:ext>
            </a:extLst>
          </p:cNvPr>
          <p:cNvCxnSpPr>
            <a:cxnSpLocks/>
          </p:cNvCxnSpPr>
          <p:nvPr/>
        </p:nvCxnSpPr>
        <p:spPr bwMode="auto">
          <a:xfrm>
            <a:off x="5029200" y="3810000"/>
            <a:ext cx="1295400" cy="15240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11" name="Slide Number Placeholder 1">
            <a:extLst>
              <a:ext uri="{FF2B5EF4-FFF2-40B4-BE49-F238E27FC236}">
                <a16:creationId xmlns:a16="http://schemas.microsoft.com/office/drawing/2014/main" id="{FB5333B5-71E0-7DDE-B5E1-D458E9AD6CC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14</a:t>
            </a:fld>
            <a:endParaRPr lang="en-US" dirty="0">
              <a:solidFill>
                <a:srgbClr val="1E0000"/>
              </a:solidFill>
            </a:endParaRPr>
          </a:p>
        </p:txBody>
      </p:sp>
    </p:spTree>
    <p:extLst>
      <p:ext uri="{BB962C8B-B14F-4D97-AF65-F5344CB8AC3E}">
        <p14:creationId xmlns:p14="http://schemas.microsoft.com/office/powerpoint/2010/main" val="238392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C49C-C245-CC47-F7CE-DE1C392CADC5}"/>
              </a:ext>
            </a:extLst>
          </p:cNvPr>
          <p:cNvSpPr>
            <a:spLocks noGrp="1"/>
          </p:cNvSpPr>
          <p:nvPr>
            <p:ph type="title"/>
          </p:nvPr>
        </p:nvSpPr>
        <p:spPr/>
        <p:txBody>
          <a:bodyPr/>
          <a:lstStyle/>
          <a:p>
            <a:r>
              <a:rPr lang="en-US" dirty="0"/>
              <a:t>An Example of a Switching Surge</a:t>
            </a:r>
          </a:p>
        </p:txBody>
      </p:sp>
      <p:sp>
        <p:nvSpPr>
          <p:cNvPr id="3" name="Content Placeholder 2">
            <a:extLst>
              <a:ext uri="{FF2B5EF4-FFF2-40B4-BE49-F238E27FC236}">
                <a16:creationId xmlns:a16="http://schemas.microsoft.com/office/drawing/2014/main" id="{12A24614-E756-54B3-D98B-D5CFE30C94F6}"/>
              </a:ext>
            </a:extLst>
          </p:cNvPr>
          <p:cNvSpPr>
            <a:spLocks noGrp="1"/>
          </p:cNvSpPr>
          <p:nvPr>
            <p:ph idx="1"/>
          </p:nvPr>
        </p:nvSpPr>
        <p:spPr>
          <a:xfrm>
            <a:off x="457200" y="1280160"/>
            <a:ext cx="11297920" cy="1844040"/>
          </a:xfrm>
        </p:spPr>
        <p:txBody>
          <a:bodyPr/>
          <a:lstStyle/>
          <a:p>
            <a:r>
              <a:rPr lang="en-US" dirty="0"/>
              <a:t>On a very fast time-scale, when a transmission line is closed there is a traveling voltage wave that goes down the line, and reflects off the far end; this high frequency oscillations damp out quickly, but need to be considered in the protection system design</a:t>
            </a:r>
          </a:p>
        </p:txBody>
      </p:sp>
      <p:graphicFrame>
        <p:nvGraphicFramePr>
          <p:cNvPr id="4" name="Object 3">
            <a:extLst>
              <a:ext uri="{FF2B5EF4-FFF2-40B4-BE49-F238E27FC236}">
                <a16:creationId xmlns:a16="http://schemas.microsoft.com/office/drawing/2014/main" id="{A55C7F6F-4B0A-2F77-A453-965CED96FD3E}"/>
              </a:ext>
            </a:extLst>
          </p:cNvPr>
          <p:cNvGraphicFramePr>
            <a:graphicFrameLocks noChangeAspect="1"/>
          </p:cNvGraphicFramePr>
          <p:nvPr>
            <p:extLst>
              <p:ext uri="{D42A27DB-BD31-4B8C-83A1-F6EECF244321}">
                <p14:modId xmlns:p14="http://schemas.microsoft.com/office/powerpoint/2010/main" val="1225678321"/>
              </p:ext>
            </p:extLst>
          </p:nvPr>
        </p:nvGraphicFramePr>
        <p:xfrm>
          <a:off x="381000" y="3279164"/>
          <a:ext cx="5389120" cy="2833997"/>
        </p:xfrm>
        <a:graphic>
          <a:graphicData uri="http://schemas.openxmlformats.org/presentationml/2006/ole">
            <mc:AlternateContent xmlns:mc="http://schemas.openxmlformats.org/markup-compatibility/2006">
              <mc:Choice xmlns:v="urn:schemas-microsoft-com:vml" Requires="v">
                <p:oleObj name="Bitmap Image" r:id="rId2" imgW="27161905" imgH="14289495" progId="PBrush">
                  <p:embed/>
                </p:oleObj>
              </mc:Choice>
              <mc:Fallback>
                <p:oleObj name="Bitmap Image" r:id="rId2" imgW="27161905" imgH="14289495" progId="PBrush">
                  <p:embed/>
                  <p:pic>
                    <p:nvPicPr>
                      <p:cNvPr id="4608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79164"/>
                        <a:ext cx="5389120" cy="2833997"/>
                      </a:xfrm>
                      <a:prstGeom prst="rect">
                        <a:avLst/>
                      </a:prstGeom>
                      <a:noFill/>
                      <a:ln>
                        <a:noFill/>
                      </a:ln>
                    </p:spPr>
                  </p:pic>
                </p:oleObj>
              </mc:Fallback>
            </mc:AlternateContent>
          </a:graphicData>
        </a:graphic>
      </p:graphicFrame>
      <p:pic>
        <p:nvPicPr>
          <p:cNvPr id="5" name="Picture 3">
            <a:extLst>
              <a:ext uri="{FF2B5EF4-FFF2-40B4-BE49-F238E27FC236}">
                <a16:creationId xmlns:a16="http://schemas.microsoft.com/office/drawing/2014/main" id="{22A695AD-E129-A1F7-9461-D494C43E990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0400" y="2907990"/>
            <a:ext cx="4572000" cy="3225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4">
            <a:extLst>
              <a:ext uri="{FF2B5EF4-FFF2-40B4-BE49-F238E27FC236}">
                <a16:creationId xmlns:a16="http://schemas.microsoft.com/office/drawing/2014/main" id="{0BF7864C-5BC1-663D-0F39-E9155CFD2BDE}"/>
              </a:ext>
            </a:extLst>
          </p:cNvPr>
          <p:cNvSpPr txBox="1">
            <a:spLocks noChangeArrowheads="1"/>
          </p:cNvSpPr>
          <p:nvPr/>
        </p:nvSpPr>
        <p:spPr bwMode="auto">
          <a:xfrm>
            <a:off x="8077200" y="6248400"/>
            <a:ext cx="2861892" cy="461665"/>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Time in seconds</a:t>
            </a:r>
          </a:p>
        </p:txBody>
      </p:sp>
      <p:sp>
        <p:nvSpPr>
          <p:cNvPr id="7" name="TextBox 4">
            <a:extLst>
              <a:ext uri="{FF2B5EF4-FFF2-40B4-BE49-F238E27FC236}">
                <a16:creationId xmlns:a16="http://schemas.microsoft.com/office/drawing/2014/main" id="{F0050E5A-BA4C-7706-D9D9-5E1D6D58A4A3}"/>
              </a:ext>
            </a:extLst>
          </p:cNvPr>
          <p:cNvSpPr txBox="1">
            <a:spLocks noChangeArrowheads="1"/>
          </p:cNvSpPr>
          <p:nvPr/>
        </p:nvSpPr>
        <p:spPr bwMode="auto">
          <a:xfrm>
            <a:off x="6106160" y="4105402"/>
            <a:ext cx="1143000" cy="830997"/>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Voltage in kV</a:t>
            </a:r>
          </a:p>
        </p:txBody>
      </p:sp>
      <p:sp>
        <p:nvSpPr>
          <p:cNvPr id="8" name="Slide Number Placeholder 1">
            <a:extLst>
              <a:ext uri="{FF2B5EF4-FFF2-40B4-BE49-F238E27FC236}">
                <a16:creationId xmlns:a16="http://schemas.microsoft.com/office/drawing/2014/main" id="{9C3B0AB9-FBBC-0DA6-D0EA-C35C5882EFA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15</a:t>
            </a:fld>
            <a:endParaRPr lang="en-US" dirty="0">
              <a:solidFill>
                <a:srgbClr val="1E0000"/>
              </a:solidFill>
            </a:endParaRPr>
          </a:p>
        </p:txBody>
      </p:sp>
    </p:spTree>
    <p:extLst>
      <p:ext uri="{BB962C8B-B14F-4D97-AF65-F5344CB8AC3E}">
        <p14:creationId xmlns:p14="http://schemas.microsoft.com/office/powerpoint/2010/main" val="238344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12DD-F54D-50C5-E4A0-4067CAA5E6C7}"/>
              </a:ext>
            </a:extLst>
          </p:cNvPr>
          <p:cNvSpPr>
            <a:spLocks noGrp="1"/>
          </p:cNvSpPr>
          <p:nvPr>
            <p:ph type="title"/>
          </p:nvPr>
        </p:nvSpPr>
        <p:spPr/>
        <p:txBody>
          <a:bodyPr/>
          <a:lstStyle/>
          <a:p>
            <a:r>
              <a:rPr lang="en-US" dirty="0"/>
              <a:t>Stability Simulations </a:t>
            </a:r>
          </a:p>
        </p:txBody>
      </p:sp>
      <p:sp>
        <p:nvSpPr>
          <p:cNvPr id="3" name="Content Placeholder 2">
            <a:extLst>
              <a:ext uri="{FF2B5EF4-FFF2-40B4-BE49-F238E27FC236}">
                <a16:creationId xmlns:a16="http://schemas.microsoft.com/office/drawing/2014/main" id="{06E2C924-F8F0-3E88-2061-4B3722AC1AB3}"/>
              </a:ext>
            </a:extLst>
          </p:cNvPr>
          <p:cNvSpPr>
            <a:spLocks noGrp="1"/>
          </p:cNvSpPr>
          <p:nvPr>
            <p:ph idx="1"/>
          </p:nvPr>
        </p:nvSpPr>
        <p:spPr/>
        <p:txBody>
          <a:bodyPr/>
          <a:lstStyle/>
          <a:p>
            <a:r>
              <a:rPr lang="en-US" dirty="0"/>
              <a:t>The second type of studies are known as stability simulations (or sometimes transient stability) with a focus on determining whether the system will stay together after the fault</a:t>
            </a:r>
          </a:p>
          <a:p>
            <a:pPr lvl="1"/>
            <a:r>
              <a:rPr lang="en-US" dirty="0"/>
              <a:t>A traditional focus has been on whether the generators will maintain synchronism </a:t>
            </a:r>
          </a:p>
          <a:p>
            <a:pPr lvl="1"/>
            <a:r>
              <a:rPr lang="en-US" dirty="0"/>
              <a:t>These studies typically use</a:t>
            </a:r>
            <a:br>
              <a:rPr lang="en-US" dirty="0"/>
            </a:br>
            <a:r>
              <a:rPr lang="en-US" dirty="0"/>
              <a:t>time steps on the order</a:t>
            </a:r>
            <a:br>
              <a:rPr lang="en-US" dirty="0"/>
            </a:br>
            <a:r>
              <a:rPr lang="en-US" dirty="0"/>
              <a:t>of about ¼ to ½ electrical</a:t>
            </a:r>
            <a:br>
              <a:rPr lang="en-US" dirty="0"/>
            </a:br>
            <a:r>
              <a:rPr lang="en-US" dirty="0"/>
              <a:t>cycle (so around 0.004</a:t>
            </a:r>
            <a:br>
              <a:rPr lang="en-US" dirty="0"/>
            </a:br>
            <a:r>
              <a:rPr lang="en-US" dirty="0"/>
              <a:t>to 0.008 seconds)</a:t>
            </a:r>
          </a:p>
          <a:p>
            <a:pPr lvl="1"/>
            <a:r>
              <a:rPr lang="en-US" dirty="0"/>
              <a:t>The larger time step allows</a:t>
            </a:r>
            <a:br>
              <a:rPr lang="en-US" dirty="0"/>
            </a:br>
            <a:r>
              <a:rPr lang="en-US" dirty="0"/>
              <a:t>the study of large systems,</a:t>
            </a:r>
            <a:br>
              <a:rPr lang="en-US" dirty="0"/>
            </a:br>
            <a:r>
              <a:rPr lang="en-US" dirty="0"/>
              <a:t>often up to an entire interconnect</a:t>
            </a:r>
          </a:p>
        </p:txBody>
      </p:sp>
      <p:pic>
        <p:nvPicPr>
          <p:cNvPr id="5" name="Picture 4">
            <a:extLst>
              <a:ext uri="{FF2B5EF4-FFF2-40B4-BE49-F238E27FC236}">
                <a16:creationId xmlns:a16="http://schemas.microsoft.com/office/drawing/2014/main" id="{00A37F54-3BD4-A690-1215-7AF432DEAEB1}"/>
              </a:ext>
            </a:extLst>
          </p:cNvPr>
          <p:cNvPicPr>
            <a:picLocks noChangeAspect="1"/>
          </p:cNvPicPr>
          <p:nvPr/>
        </p:nvPicPr>
        <p:blipFill>
          <a:blip r:embed="rId2"/>
          <a:stretch>
            <a:fillRect/>
          </a:stretch>
        </p:blipFill>
        <p:spPr>
          <a:xfrm>
            <a:off x="5333999" y="3505200"/>
            <a:ext cx="6332561" cy="2743200"/>
          </a:xfrm>
          <a:prstGeom prst="rect">
            <a:avLst/>
          </a:prstGeom>
        </p:spPr>
      </p:pic>
      <p:cxnSp>
        <p:nvCxnSpPr>
          <p:cNvPr id="6" name="Straight Arrow Connector 5">
            <a:extLst>
              <a:ext uri="{FF2B5EF4-FFF2-40B4-BE49-F238E27FC236}">
                <a16:creationId xmlns:a16="http://schemas.microsoft.com/office/drawing/2014/main" id="{1662D37D-6CA6-258D-7891-93BB58C8FB2B}"/>
              </a:ext>
            </a:extLst>
          </p:cNvPr>
          <p:cNvCxnSpPr>
            <a:cxnSpLocks/>
          </p:cNvCxnSpPr>
          <p:nvPr/>
        </p:nvCxnSpPr>
        <p:spPr bwMode="auto">
          <a:xfrm>
            <a:off x="7086600" y="3200400"/>
            <a:ext cx="1143000" cy="974530"/>
          </a:xfrm>
          <a:prstGeom prst="straightConnector1">
            <a:avLst/>
          </a:prstGeom>
          <a:noFill/>
          <a:ln w="63500" cap="flat" cmpd="sng" algn="ctr">
            <a:solidFill>
              <a:schemeClr val="tx1">
                <a:lumMod val="50000"/>
              </a:schemeClr>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91261D4D-27D6-D631-BD6D-BFBFE1709A6D}"/>
              </a:ext>
            </a:extLst>
          </p:cNvPr>
          <p:cNvCxnSpPr>
            <a:cxnSpLocks/>
          </p:cNvCxnSpPr>
          <p:nvPr/>
        </p:nvCxnSpPr>
        <p:spPr bwMode="auto">
          <a:xfrm flipH="1">
            <a:off x="9833780" y="3276600"/>
            <a:ext cx="76200" cy="745930"/>
          </a:xfrm>
          <a:prstGeom prst="straightConnector1">
            <a:avLst/>
          </a:prstGeom>
          <a:noFill/>
          <a:ln w="63500" cap="flat" cmpd="sng" algn="ctr">
            <a:solidFill>
              <a:schemeClr val="tx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74C0AD0A-7ECE-BA8E-8E26-A406930F4687}"/>
              </a:ext>
            </a:extLst>
          </p:cNvPr>
          <p:cNvCxnSpPr>
            <a:cxnSpLocks/>
          </p:cNvCxnSpPr>
          <p:nvPr/>
        </p:nvCxnSpPr>
        <p:spPr bwMode="auto">
          <a:xfrm>
            <a:off x="10744200" y="3200400"/>
            <a:ext cx="152400" cy="82213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12" name="Slide Number Placeholder 1">
            <a:extLst>
              <a:ext uri="{FF2B5EF4-FFF2-40B4-BE49-F238E27FC236}">
                <a16:creationId xmlns:a16="http://schemas.microsoft.com/office/drawing/2014/main" id="{E0645636-4208-5FA4-53CA-ED90D1F5F173}"/>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16</a:t>
            </a:fld>
            <a:endParaRPr lang="en-US" dirty="0">
              <a:solidFill>
                <a:srgbClr val="1E0000"/>
              </a:solidFill>
            </a:endParaRPr>
          </a:p>
        </p:txBody>
      </p:sp>
    </p:spTree>
    <p:extLst>
      <p:ext uri="{BB962C8B-B14F-4D97-AF65-F5344CB8AC3E}">
        <p14:creationId xmlns:p14="http://schemas.microsoft.com/office/powerpoint/2010/main" val="178558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7671F-2681-9C59-EBCF-FBAC7802896B}"/>
              </a:ext>
            </a:extLst>
          </p:cNvPr>
          <p:cNvSpPr>
            <a:spLocks noGrp="1"/>
          </p:cNvSpPr>
          <p:nvPr>
            <p:ph type="title"/>
          </p:nvPr>
        </p:nvSpPr>
        <p:spPr/>
        <p:txBody>
          <a:bodyPr/>
          <a:lstStyle/>
          <a:p>
            <a:r>
              <a:rPr lang="en-US" dirty="0"/>
              <a:t>Doing a Stability Simulation</a:t>
            </a:r>
          </a:p>
        </p:txBody>
      </p:sp>
      <p:sp>
        <p:nvSpPr>
          <p:cNvPr id="3" name="Content Placeholder 2">
            <a:extLst>
              <a:ext uri="{FF2B5EF4-FFF2-40B4-BE49-F238E27FC236}">
                <a16:creationId xmlns:a16="http://schemas.microsoft.com/office/drawing/2014/main" id="{A8151624-6BF5-E4DB-154C-E978C48122C3}"/>
              </a:ext>
            </a:extLst>
          </p:cNvPr>
          <p:cNvSpPr>
            <a:spLocks noGrp="1"/>
          </p:cNvSpPr>
          <p:nvPr>
            <p:ph idx="1"/>
          </p:nvPr>
        </p:nvSpPr>
        <p:spPr/>
        <p:txBody>
          <a:bodyPr/>
          <a:lstStyle/>
          <a:p>
            <a:r>
              <a:rPr lang="en-US" dirty="0"/>
              <a:t>A good way to introduce stability studies is to do one in PowerWorld using a case that is very similar to the previous 37 bus case, augmented to include dynamic models (which we’ll get to in the next few slides)</a:t>
            </a:r>
          </a:p>
          <a:p>
            <a:r>
              <a:rPr lang="en-US" dirty="0"/>
              <a:t>Open the case </a:t>
            </a:r>
            <a:r>
              <a:rPr lang="en-US" b="1" dirty="0"/>
              <a:t>B37_Stability</a:t>
            </a:r>
            <a:r>
              <a:rPr lang="en-US" dirty="0"/>
              <a:t>, and select </a:t>
            </a:r>
            <a:r>
              <a:rPr lang="en-US" b="1" dirty="0"/>
              <a:t>Add Ons, Transient Stability</a:t>
            </a:r>
          </a:p>
          <a:p>
            <a:r>
              <a:rPr lang="en-US" dirty="0"/>
              <a:t>This displays the</a:t>
            </a:r>
            <a:br>
              <a:rPr lang="en-US" dirty="0"/>
            </a:br>
            <a:r>
              <a:rPr lang="en-US" b="1" dirty="0"/>
              <a:t>Transient Stability Analysis</a:t>
            </a:r>
            <a:br>
              <a:rPr lang="en-US" b="1" dirty="0"/>
            </a:br>
            <a:r>
              <a:rPr lang="en-US" b="1" dirty="0"/>
              <a:t>Form</a:t>
            </a:r>
            <a:r>
              <a:rPr lang="en-US" dirty="0"/>
              <a:t>, which is what we’ll </a:t>
            </a:r>
            <a:br>
              <a:rPr lang="en-US" dirty="0"/>
            </a:br>
            <a:r>
              <a:rPr lang="en-US" dirty="0"/>
              <a:t>use to do simulations</a:t>
            </a:r>
          </a:p>
          <a:p>
            <a:r>
              <a:rPr lang="en-US" dirty="0"/>
              <a:t>Key to a simulation is defining</a:t>
            </a:r>
            <a:br>
              <a:rPr lang="en-US" dirty="0"/>
            </a:br>
            <a:r>
              <a:rPr lang="en-US" dirty="0"/>
              <a:t>the sequence of events </a:t>
            </a:r>
            <a:br>
              <a:rPr lang="en-US" dirty="0"/>
            </a:br>
            <a:r>
              <a:rPr lang="en-US" dirty="0"/>
              <a:t>(contingency elements)</a:t>
            </a:r>
          </a:p>
        </p:txBody>
      </p:sp>
      <p:pic>
        <p:nvPicPr>
          <p:cNvPr id="7" name="Picture 6">
            <a:extLst>
              <a:ext uri="{FF2B5EF4-FFF2-40B4-BE49-F238E27FC236}">
                <a16:creationId xmlns:a16="http://schemas.microsoft.com/office/drawing/2014/main" id="{B20C2751-6656-E182-CC59-FB67A18D8C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86400" y="3276600"/>
            <a:ext cx="5715000" cy="2981739"/>
          </a:xfrm>
          <a:prstGeom prst="rect">
            <a:avLst/>
          </a:prstGeom>
        </p:spPr>
      </p:pic>
      <p:cxnSp>
        <p:nvCxnSpPr>
          <p:cNvPr id="8" name="Straight Arrow Connector 7">
            <a:extLst>
              <a:ext uri="{FF2B5EF4-FFF2-40B4-BE49-F238E27FC236}">
                <a16:creationId xmlns:a16="http://schemas.microsoft.com/office/drawing/2014/main" id="{BADAE855-DF10-92D2-E1AA-322A590828AE}"/>
              </a:ext>
            </a:extLst>
          </p:cNvPr>
          <p:cNvCxnSpPr>
            <a:cxnSpLocks/>
          </p:cNvCxnSpPr>
          <p:nvPr/>
        </p:nvCxnSpPr>
        <p:spPr bwMode="auto">
          <a:xfrm>
            <a:off x="4800600" y="5715000"/>
            <a:ext cx="1752600" cy="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4" name="Slide Number Placeholder 1">
            <a:extLst>
              <a:ext uri="{FF2B5EF4-FFF2-40B4-BE49-F238E27FC236}">
                <a16:creationId xmlns:a16="http://schemas.microsoft.com/office/drawing/2014/main" id="{2D685A7A-A662-2F7D-5189-1912812BF6B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17</a:t>
            </a:fld>
            <a:endParaRPr lang="en-US" dirty="0">
              <a:solidFill>
                <a:srgbClr val="1E0000"/>
              </a:solidFill>
            </a:endParaRPr>
          </a:p>
        </p:txBody>
      </p:sp>
    </p:spTree>
    <p:extLst>
      <p:ext uri="{BB962C8B-B14F-4D97-AF65-F5344CB8AC3E}">
        <p14:creationId xmlns:p14="http://schemas.microsoft.com/office/powerpoint/2010/main" val="2864318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0AA4B-62A6-03EF-D5C2-706139584CF2}"/>
              </a:ext>
            </a:extLst>
          </p:cNvPr>
          <p:cNvSpPr>
            <a:spLocks noGrp="1"/>
          </p:cNvSpPr>
          <p:nvPr>
            <p:ph type="title"/>
          </p:nvPr>
        </p:nvSpPr>
        <p:spPr/>
        <p:txBody>
          <a:bodyPr/>
          <a:lstStyle/>
          <a:p>
            <a:r>
              <a:rPr lang="en-US" dirty="0"/>
              <a:t>Doing a Stability Simulation</a:t>
            </a:r>
          </a:p>
        </p:txBody>
      </p:sp>
      <p:sp>
        <p:nvSpPr>
          <p:cNvPr id="9" name="Content Placeholder 8">
            <a:extLst>
              <a:ext uri="{FF2B5EF4-FFF2-40B4-BE49-F238E27FC236}">
                <a16:creationId xmlns:a16="http://schemas.microsoft.com/office/drawing/2014/main" id="{3E6D508F-6A41-9D0D-F14C-E38CA0200F29}"/>
              </a:ext>
            </a:extLst>
          </p:cNvPr>
          <p:cNvSpPr>
            <a:spLocks noGrp="1"/>
          </p:cNvSpPr>
          <p:nvPr>
            <p:ph idx="1"/>
          </p:nvPr>
        </p:nvSpPr>
        <p:spPr>
          <a:xfrm>
            <a:off x="457200" y="1280160"/>
            <a:ext cx="11297920" cy="929640"/>
          </a:xfrm>
        </p:spPr>
        <p:txBody>
          <a:bodyPr/>
          <a:lstStyle/>
          <a:p>
            <a:r>
              <a:rPr lang="en-US" dirty="0"/>
              <a:t>Doing a stability simulation also involves setting a number of other values, such as the start/end time, a time step size, and what to save. Assuming these are set (which</a:t>
            </a:r>
            <a:br>
              <a:rPr lang="en-US" dirty="0"/>
            </a:br>
            <a:r>
              <a:rPr lang="en-US" dirty="0"/>
              <a:t>they are here), then</a:t>
            </a:r>
            <a:br>
              <a:rPr lang="en-US" dirty="0"/>
            </a:br>
            <a:r>
              <a:rPr lang="en-US" dirty="0"/>
              <a:t>doing the simulation</a:t>
            </a:r>
            <a:br>
              <a:rPr lang="en-US" dirty="0"/>
            </a:br>
            <a:r>
              <a:rPr lang="en-US" dirty="0"/>
              <a:t>just involves </a:t>
            </a:r>
            <a:br>
              <a:rPr lang="en-US" dirty="0"/>
            </a:br>
            <a:r>
              <a:rPr lang="en-US" dirty="0"/>
              <a:t>pressing the </a:t>
            </a:r>
            <a:r>
              <a:rPr lang="en-US" b="1" dirty="0"/>
              <a:t>Run</a:t>
            </a:r>
            <a:br>
              <a:rPr lang="en-US" b="1" dirty="0"/>
            </a:br>
            <a:r>
              <a:rPr lang="en-US" b="1" dirty="0"/>
              <a:t>Transient Stability</a:t>
            </a:r>
            <a:br>
              <a:rPr lang="en-US" dirty="0"/>
            </a:br>
            <a:r>
              <a:rPr lang="en-US" dirty="0"/>
              <a:t>button</a:t>
            </a:r>
          </a:p>
          <a:p>
            <a:r>
              <a:rPr lang="en-US" dirty="0"/>
              <a:t>There are many options</a:t>
            </a:r>
            <a:br>
              <a:rPr lang="en-US" dirty="0"/>
            </a:br>
            <a:r>
              <a:rPr lang="en-US" dirty="0"/>
              <a:t>for showing the results</a:t>
            </a:r>
          </a:p>
        </p:txBody>
      </p:sp>
      <p:pic>
        <p:nvPicPr>
          <p:cNvPr id="12" name="Picture 11">
            <a:extLst>
              <a:ext uri="{FF2B5EF4-FFF2-40B4-BE49-F238E27FC236}">
                <a16:creationId xmlns:a16="http://schemas.microsoft.com/office/drawing/2014/main" id="{4CCD98D7-912D-BD88-B392-37CE0C08D13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19600" y="2286000"/>
            <a:ext cx="7302500" cy="3810000"/>
          </a:xfrm>
          <a:prstGeom prst="rect">
            <a:avLst/>
          </a:prstGeom>
        </p:spPr>
      </p:pic>
      <p:cxnSp>
        <p:nvCxnSpPr>
          <p:cNvPr id="13" name="Straight Arrow Connector 12">
            <a:extLst>
              <a:ext uri="{FF2B5EF4-FFF2-40B4-BE49-F238E27FC236}">
                <a16:creationId xmlns:a16="http://schemas.microsoft.com/office/drawing/2014/main" id="{614E6CDB-E49D-4A2F-5E13-EABA3D6042B0}"/>
              </a:ext>
            </a:extLst>
          </p:cNvPr>
          <p:cNvCxnSpPr>
            <a:cxnSpLocks/>
          </p:cNvCxnSpPr>
          <p:nvPr/>
        </p:nvCxnSpPr>
        <p:spPr bwMode="auto">
          <a:xfrm flipV="1">
            <a:off x="3657600" y="3048000"/>
            <a:ext cx="762000" cy="114300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3" name="Slide Number Placeholder 1">
            <a:extLst>
              <a:ext uri="{FF2B5EF4-FFF2-40B4-BE49-F238E27FC236}">
                <a16:creationId xmlns:a16="http://schemas.microsoft.com/office/drawing/2014/main" id="{0AB736BF-F680-1933-BF46-3A7D85CE02A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18</a:t>
            </a:fld>
            <a:endParaRPr lang="en-US" dirty="0">
              <a:solidFill>
                <a:srgbClr val="1E0000"/>
              </a:solidFill>
            </a:endParaRPr>
          </a:p>
        </p:txBody>
      </p:sp>
    </p:spTree>
    <p:extLst>
      <p:ext uri="{BB962C8B-B14F-4D97-AF65-F5344CB8AC3E}">
        <p14:creationId xmlns:p14="http://schemas.microsoft.com/office/powerpoint/2010/main" val="116386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C43-6013-CB6C-BAE2-979C3CF3071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9045780-BA31-3397-DF5F-1A53B580190B}"/>
              </a:ext>
            </a:extLst>
          </p:cNvPr>
          <p:cNvSpPr>
            <a:spLocks noGrp="1"/>
          </p:cNvSpPr>
          <p:nvPr>
            <p:ph idx="1"/>
          </p:nvPr>
        </p:nvSpPr>
        <p:spPr/>
        <p:txBody>
          <a:bodyPr/>
          <a:lstStyle/>
          <a:p>
            <a:r>
              <a:rPr lang="en-US" dirty="0"/>
              <a:t>The focus of this talk is on power system dynamics, with a focus on time frames shorter than steady-state (power flow) </a:t>
            </a:r>
          </a:p>
        </p:txBody>
      </p:sp>
      <p:pic>
        <p:nvPicPr>
          <p:cNvPr id="4" name="Picture 3">
            <a:extLst>
              <a:ext uri="{FF2B5EF4-FFF2-40B4-BE49-F238E27FC236}">
                <a16:creationId xmlns:a16="http://schemas.microsoft.com/office/drawing/2014/main" id="{E41E6D4B-2BFE-97FE-8E3D-CC713B5086A4}"/>
              </a:ext>
            </a:extLst>
          </p:cNvPr>
          <p:cNvPicPr>
            <a:picLocks noChangeAspect="1"/>
          </p:cNvPicPr>
          <p:nvPr/>
        </p:nvPicPr>
        <p:blipFill>
          <a:blip r:embed="rId2"/>
          <a:stretch>
            <a:fillRect/>
          </a:stretch>
        </p:blipFill>
        <p:spPr>
          <a:xfrm>
            <a:off x="838200" y="2590800"/>
            <a:ext cx="7772400" cy="4081838"/>
          </a:xfrm>
          <a:prstGeom prst="rect">
            <a:avLst/>
          </a:prstGeom>
        </p:spPr>
      </p:pic>
      <p:sp>
        <p:nvSpPr>
          <p:cNvPr id="5" name="TextBox 4">
            <a:extLst>
              <a:ext uri="{FF2B5EF4-FFF2-40B4-BE49-F238E27FC236}">
                <a16:creationId xmlns:a16="http://schemas.microsoft.com/office/drawing/2014/main" id="{78F7806B-FE0D-EF40-1A81-F96085023D71}"/>
              </a:ext>
            </a:extLst>
          </p:cNvPr>
          <p:cNvSpPr txBox="1"/>
          <p:nvPr/>
        </p:nvSpPr>
        <p:spPr>
          <a:xfrm>
            <a:off x="8229600" y="2147651"/>
            <a:ext cx="3216069" cy="830997"/>
          </a:xfrm>
          <a:prstGeom prst="rect">
            <a:avLst/>
          </a:prstGeom>
          <a:solidFill>
            <a:schemeClr val="accent3">
              <a:lumMod val="95000"/>
            </a:schemeClr>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32C2C"/>
                </a:solidFill>
                <a:effectLst/>
                <a:uLnTx/>
                <a:uFillTx/>
                <a:latin typeface="Times New Roman"/>
              </a:rPr>
              <a:t>Our focus will mostly be here </a:t>
            </a:r>
          </a:p>
        </p:txBody>
      </p:sp>
      <p:cxnSp>
        <p:nvCxnSpPr>
          <p:cNvPr id="6" name="Straight Arrow Connector 5">
            <a:extLst>
              <a:ext uri="{FF2B5EF4-FFF2-40B4-BE49-F238E27FC236}">
                <a16:creationId xmlns:a16="http://schemas.microsoft.com/office/drawing/2014/main" id="{5737F846-9692-83A1-9E02-029B1F82F1DB}"/>
              </a:ext>
            </a:extLst>
          </p:cNvPr>
          <p:cNvCxnSpPr>
            <a:cxnSpLocks/>
          </p:cNvCxnSpPr>
          <p:nvPr/>
        </p:nvCxnSpPr>
        <p:spPr bwMode="auto">
          <a:xfrm flipH="1">
            <a:off x="6324600" y="2438400"/>
            <a:ext cx="1676400" cy="1115541"/>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9" name="Slide Number Placeholder 1">
            <a:extLst>
              <a:ext uri="{FF2B5EF4-FFF2-40B4-BE49-F238E27FC236}">
                <a16:creationId xmlns:a16="http://schemas.microsoft.com/office/drawing/2014/main" id="{05528640-0034-A668-6C0C-42C4305AEFD3}"/>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a:t>
            </a:fld>
            <a:endParaRPr lang="en-US" dirty="0">
              <a:solidFill>
                <a:srgbClr val="1E0000"/>
              </a:solidFill>
            </a:endParaRPr>
          </a:p>
        </p:txBody>
      </p:sp>
    </p:spTree>
    <p:extLst>
      <p:ext uri="{BB962C8B-B14F-4D97-AF65-F5344CB8AC3E}">
        <p14:creationId xmlns:p14="http://schemas.microsoft.com/office/powerpoint/2010/main" val="4266906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2620-355E-6BD4-B1A8-209EB8A6A27B}"/>
              </a:ext>
            </a:extLst>
          </p:cNvPr>
          <p:cNvSpPr>
            <a:spLocks noGrp="1"/>
          </p:cNvSpPr>
          <p:nvPr>
            <p:ph type="title"/>
          </p:nvPr>
        </p:nvSpPr>
        <p:spPr/>
        <p:txBody>
          <a:bodyPr/>
          <a:lstStyle/>
          <a:p>
            <a:r>
              <a:rPr lang="en-US" dirty="0"/>
              <a:t>Looking at the Stability Results</a:t>
            </a:r>
          </a:p>
        </p:txBody>
      </p:sp>
      <p:sp>
        <p:nvSpPr>
          <p:cNvPr id="3" name="Content Placeholder 2">
            <a:extLst>
              <a:ext uri="{FF2B5EF4-FFF2-40B4-BE49-F238E27FC236}">
                <a16:creationId xmlns:a16="http://schemas.microsoft.com/office/drawing/2014/main" id="{F63A445B-6C12-CBD1-4229-2BDE4FD51706}"/>
              </a:ext>
            </a:extLst>
          </p:cNvPr>
          <p:cNvSpPr>
            <a:spLocks noGrp="1"/>
          </p:cNvSpPr>
          <p:nvPr>
            <p:ph idx="1"/>
          </p:nvPr>
        </p:nvSpPr>
        <p:spPr>
          <a:xfrm>
            <a:off x="457200" y="1280160"/>
            <a:ext cx="11297920" cy="1234440"/>
          </a:xfrm>
        </p:spPr>
        <p:txBody>
          <a:bodyPr/>
          <a:lstStyle/>
          <a:p>
            <a:r>
              <a:rPr lang="en-US" dirty="0"/>
              <a:t>A common way to look at the results is using plots of the time-variation of values, with the below graphs showing two examples</a:t>
            </a:r>
          </a:p>
          <a:p>
            <a:pPr lvl="1"/>
            <a:r>
              <a:rPr lang="en-US" dirty="0"/>
              <a:t>A detailed consideration of the plots is beyond the scope of this class, but these plots do show normal (desired) behavior</a:t>
            </a:r>
          </a:p>
          <a:p>
            <a:endParaRPr lang="en-US" dirty="0"/>
          </a:p>
        </p:txBody>
      </p:sp>
      <p:pic>
        <p:nvPicPr>
          <p:cNvPr id="5" name="Picture 4">
            <a:extLst>
              <a:ext uri="{FF2B5EF4-FFF2-40B4-BE49-F238E27FC236}">
                <a16:creationId xmlns:a16="http://schemas.microsoft.com/office/drawing/2014/main" id="{0589E325-C612-751C-B597-ECA2AA76CF5C}"/>
              </a:ext>
            </a:extLst>
          </p:cNvPr>
          <p:cNvPicPr>
            <a:picLocks noChangeAspect="1"/>
          </p:cNvPicPr>
          <p:nvPr/>
        </p:nvPicPr>
        <p:blipFill>
          <a:blip r:embed="rId2"/>
          <a:stretch>
            <a:fillRect/>
          </a:stretch>
        </p:blipFill>
        <p:spPr>
          <a:xfrm>
            <a:off x="1371600" y="3068955"/>
            <a:ext cx="4114800" cy="3120390"/>
          </a:xfrm>
          <a:prstGeom prst="rect">
            <a:avLst/>
          </a:prstGeom>
        </p:spPr>
      </p:pic>
      <p:pic>
        <p:nvPicPr>
          <p:cNvPr id="7" name="Picture 6">
            <a:extLst>
              <a:ext uri="{FF2B5EF4-FFF2-40B4-BE49-F238E27FC236}">
                <a16:creationId xmlns:a16="http://schemas.microsoft.com/office/drawing/2014/main" id="{1CD329E4-4EE4-87C8-56FF-0B330A23D7B1}"/>
              </a:ext>
            </a:extLst>
          </p:cNvPr>
          <p:cNvPicPr>
            <a:picLocks noChangeAspect="1"/>
          </p:cNvPicPr>
          <p:nvPr/>
        </p:nvPicPr>
        <p:blipFill>
          <a:blip r:embed="rId3"/>
          <a:stretch>
            <a:fillRect/>
          </a:stretch>
        </p:blipFill>
        <p:spPr>
          <a:xfrm>
            <a:off x="6096000" y="3067531"/>
            <a:ext cx="4114800" cy="3291840"/>
          </a:xfrm>
          <a:prstGeom prst="rect">
            <a:avLst/>
          </a:prstGeom>
        </p:spPr>
      </p:pic>
      <p:sp>
        <p:nvSpPr>
          <p:cNvPr id="4" name="Slide Number Placeholder 1">
            <a:extLst>
              <a:ext uri="{FF2B5EF4-FFF2-40B4-BE49-F238E27FC236}">
                <a16:creationId xmlns:a16="http://schemas.microsoft.com/office/drawing/2014/main" id="{2717FD78-C01D-A022-B54D-84240376A17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19</a:t>
            </a:fld>
            <a:endParaRPr lang="en-US" dirty="0">
              <a:solidFill>
                <a:srgbClr val="1E0000"/>
              </a:solidFill>
            </a:endParaRPr>
          </a:p>
        </p:txBody>
      </p:sp>
    </p:spTree>
    <p:extLst>
      <p:ext uri="{BB962C8B-B14F-4D97-AF65-F5344CB8AC3E}">
        <p14:creationId xmlns:p14="http://schemas.microsoft.com/office/powerpoint/2010/main" val="184589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5B9A-1BBE-6D26-0683-4CC814A81DA1}"/>
              </a:ext>
            </a:extLst>
          </p:cNvPr>
          <p:cNvSpPr>
            <a:spLocks noGrp="1"/>
          </p:cNvSpPr>
          <p:nvPr>
            <p:ph type="title"/>
          </p:nvPr>
        </p:nvSpPr>
        <p:spPr/>
        <p:txBody>
          <a:bodyPr/>
          <a:lstStyle/>
          <a:p>
            <a:r>
              <a:rPr lang="en-US" dirty="0"/>
              <a:t>An Unstable Case Example</a:t>
            </a:r>
          </a:p>
        </p:txBody>
      </p:sp>
      <p:sp>
        <p:nvSpPr>
          <p:cNvPr id="3" name="Content Placeholder 2">
            <a:extLst>
              <a:ext uri="{FF2B5EF4-FFF2-40B4-BE49-F238E27FC236}">
                <a16:creationId xmlns:a16="http://schemas.microsoft.com/office/drawing/2014/main" id="{76BD10B2-F814-6707-5F95-301C4FAA5ABD}"/>
              </a:ext>
            </a:extLst>
          </p:cNvPr>
          <p:cNvSpPr>
            <a:spLocks noGrp="1"/>
          </p:cNvSpPr>
          <p:nvPr>
            <p:ph idx="1"/>
          </p:nvPr>
        </p:nvSpPr>
        <p:spPr>
          <a:xfrm>
            <a:off x="457200" y="1280160"/>
            <a:ext cx="11297920" cy="1386840"/>
          </a:xfrm>
        </p:spPr>
        <p:txBody>
          <a:bodyPr/>
          <a:lstStyle/>
          <a:p>
            <a:r>
              <a:rPr lang="en-US" dirty="0"/>
              <a:t>Change the fault clearing from being at time 1.05 seconds (0.05 seconds after the fault) to being at 1.4 seconds; then re-run; this gives an unstable result</a:t>
            </a:r>
          </a:p>
        </p:txBody>
      </p:sp>
      <p:pic>
        <p:nvPicPr>
          <p:cNvPr id="7" name="Picture 6">
            <a:extLst>
              <a:ext uri="{FF2B5EF4-FFF2-40B4-BE49-F238E27FC236}">
                <a16:creationId xmlns:a16="http://schemas.microsoft.com/office/drawing/2014/main" id="{B82D7B19-397A-260B-23B6-54FCF9E160A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66800" y="2830286"/>
            <a:ext cx="6080760" cy="2606040"/>
          </a:xfrm>
          <a:prstGeom prst="rect">
            <a:avLst/>
          </a:prstGeom>
        </p:spPr>
      </p:pic>
      <p:cxnSp>
        <p:nvCxnSpPr>
          <p:cNvPr id="8" name="Straight Arrow Connector 7">
            <a:extLst>
              <a:ext uri="{FF2B5EF4-FFF2-40B4-BE49-F238E27FC236}">
                <a16:creationId xmlns:a16="http://schemas.microsoft.com/office/drawing/2014/main" id="{AA8ED7B2-1E03-F92F-619D-1C9C817C470F}"/>
              </a:ext>
            </a:extLst>
          </p:cNvPr>
          <p:cNvCxnSpPr>
            <a:cxnSpLocks/>
          </p:cNvCxnSpPr>
          <p:nvPr/>
        </p:nvCxnSpPr>
        <p:spPr bwMode="auto">
          <a:xfrm>
            <a:off x="2057400" y="2438400"/>
            <a:ext cx="1752600" cy="2362200"/>
          </a:xfrm>
          <a:prstGeom prst="straightConnector1">
            <a:avLst/>
          </a:prstGeom>
          <a:noFill/>
          <a:ln w="63500" cap="flat" cmpd="sng" algn="ctr">
            <a:solidFill>
              <a:schemeClr val="tx1">
                <a:lumMod val="50000"/>
              </a:schemeClr>
            </a:solidFill>
            <a:prstDash val="solid"/>
            <a:round/>
            <a:headEnd type="none" w="med" len="med"/>
            <a:tailEnd type="triangle"/>
          </a:ln>
          <a:effectLst/>
        </p:spPr>
      </p:cxnSp>
      <p:pic>
        <p:nvPicPr>
          <p:cNvPr id="12" name="Picture 11">
            <a:extLst>
              <a:ext uri="{FF2B5EF4-FFF2-40B4-BE49-F238E27FC236}">
                <a16:creationId xmlns:a16="http://schemas.microsoft.com/office/drawing/2014/main" id="{8B3B4EFD-F114-0C33-94DC-E5DB4DD8BD2F}"/>
              </a:ext>
            </a:extLst>
          </p:cNvPr>
          <p:cNvPicPr>
            <a:picLocks noChangeAspect="1"/>
          </p:cNvPicPr>
          <p:nvPr/>
        </p:nvPicPr>
        <p:blipFill>
          <a:blip r:embed="rId3"/>
          <a:stretch>
            <a:fillRect/>
          </a:stretch>
        </p:blipFill>
        <p:spPr>
          <a:xfrm>
            <a:off x="7434943" y="2667000"/>
            <a:ext cx="4267200" cy="3235961"/>
          </a:xfrm>
          <a:prstGeom prst="rect">
            <a:avLst/>
          </a:prstGeom>
        </p:spPr>
      </p:pic>
      <p:sp>
        <p:nvSpPr>
          <p:cNvPr id="4" name="Slide Number Placeholder 1">
            <a:extLst>
              <a:ext uri="{FF2B5EF4-FFF2-40B4-BE49-F238E27FC236}">
                <a16:creationId xmlns:a16="http://schemas.microsoft.com/office/drawing/2014/main" id="{2CAFAB5D-CFC0-7D76-2909-6493185A797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20</a:t>
            </a:fld>
            <a:endParaRPr lang="en-US" dirty="0">
              <a:solidFill>
                <a:srgbClr val="1E0000"/>
              </a:solidFill>
            </a:endParaRPr>
          </a:p>
        </p:txBody>
      </p:sp>
    </p:spTree>
    <p:extLst>
      <p:ext uri="{BB962C8B-B14F-4D97-AF65-F5344CB8AC3E}">
        <p14:creationId xmlns:p14="http://schemas.microsoft.com/office/powerpoint/2010/main" val="203734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CFFC-C0F9-5768-ABCE-739F0096B175}"/>
              </a:ext>
            </a:extLst>
          </p:cNvPr>
          <p:cNvSpPr>
            <a:spLocks noGrp="1"/>
          </p:cNvSpPr>
          <p:nvPr>
            <p:ph type="title"/>
          </p:nvPr>
        </p:nvSpPr>
        <p:spPr/>
        <p:txBody>
          <a:bodyPr/>
          <a:lstStyle/>
          <a:p>
            <a:r>
              <a:rPr lang="en-US" dirty="0"/>
              <a:t>Visualizing Individual Time Points</a:t>
            </a:r>
          </a:p>
        </p:txBody>
      </p:sp>
      <p:sp>
        <p:nvSpPr>
          <p:cNvPr id="3" name="Content Placeholder 2">
            <a:extLst>
              <a:ext uri="{FF2B5EF4-FFF2-40B4-BE49-F238E27FC236}">
                <a16:creationId xmlns:a16="http://schemas.microsoft.com/office/drawing/2014/main" id="{771B7936-7B1A-818D-6D7D-54058A33201E}"/>
              </a:ext>
            </a:extLst>
          </p:cNvPr>
          <p:cNvSpPr>
            <a:spLocks noGrp="1"/>
          </p:cNvSpPr>
          <p:nvPr>
            <p:ph idx="1"/>
          </p:nvPr>
        </p:nvSpPr>
        <p:spPr/>
        <p:txBody>
          <a:bodyPr/>
          <a:lstStyle/>
          <a:p>
            <a:r>
              <a:rPr lang="en-US" dirty="0"/>
              <a:t>Do see the simulation results at a particular on the Transient Stability Form select </a:t>
            </a:r>
            <a:r>
              <a:rPr lang="en-US" b="1" dirty="0"/>
              <a:t>States/Manual Control </a:t>
            </a:r>
            <a:r>
              <a:rPr lang="en-US" dirty="0"/>
              <a:t>set the </a:t>
            </a:r>
            <a:r>
              <a:rPr lang="en-US" b="1" dirty="0"/>
              <a:t>Run Until Specified Time </a:t>
            </a:r>
            <a:r>
              <a:rPr lang="en-US" dirty="0"/>
              <a:t>to 1.02 seconds and click on the </a:t>
            </a:r>
            <a:r>
              <a:rPr lang="en-US" b="1" dirty="0"/>
              <a:t>Run Until Specified Time </a:t>
            </a:r>
            <a:r>
              <a:rPr lang="en-US" dirty="0"/>
              <a:t>button</a:t>
            </a:r>
          </a:p>
          <a:p>
            <a:pPr lvl="1"/>
            <a:r>
              <a:rPr lang="en-US" dirty="0"/>
              <a:t>The contour shows very low voltages across much of the system; this is why lights “blink” during a fault</a:t>
            </a:r>
          </a:p>
        </p:txBody>
      </p:sp>
      <p:pic>
        <p:nvPicPr>
          <p:cNvPr id="5" name="Picture 4">
            <a:extLst>
              <a:ext uri="{FF2B5EF4-FFF2-40B4-BE49-F238E27FC236}">
                <a16:creationId xmlns:a16="http://schemas.microsoft.com/office/drawing/2014/main" id="{87025CF6-2C61-9ECD-C35F-36BDF99A85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7869" y="3463834"/>
            <a:ext cx="4663440" cy="3200400"/>
          </a:xfrm>
          <a:prstGeom prst="rect">
            <a:avLst/>
          </a:prstGeom>
        </p:spPr>
      </p:pic>
      <p:pic>
        <p:nvPicPr>
          <p:cNvPr id="7" name="Picture 6">
            <a:extLst>
              <a:ext uri="{FF2B5EF4-FFF2-40B4-BE49-F238E27FC236}">
                <a16:creationId xmlns:a16="http://schemas.microsoft.com/office/drawing/2014/main" id="{B25DAA25-035C-5966-B361-962B8A49D9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22256"/>
          <a:stretch/>
        </p:blipFill>
        <p:spPr>
          <a:xfrm>
            <a:off x="6172200" y="3409406"/>
            <a:ext cx="5334000" cy="3319433"/>
          </a:xfrm>
          <a:prstGeom prst="rect">
            <a:avLst/>
          </a:prstGeom>
        </p:spPr>
      </p:pic>
      <p:cxnSp>
        <p:nvCxnSpPr>
          <p:cNvPr id="8" name="Straight Arrow Connector 7">
            <a:extLst>
              <a:ext uri="{FF2B5EF4-FFF2-40B4-BE49-F238E27FC236}">
                <a16:creationId xmlns:a16="http://schemas.microsoft.com/office/drawing/2014/main" id="{61022BEB-B0B1-5F02-8D2C-DC188B6F80F0}"/>
              </a:ext>
            </a:extLst>
          </p:cNvPr>
          <p:cNvCxnSpPr>
            <a:cxnSpLocks/>
          </p:cNvCxnSpPr>
          <p:nvPr/>
        </p:nvCxnSpPr>
        <p:spPr bwMode="auto">
          <a:xfrm>
            <a:off x="2514600" y="2575560"/>
            <a:ext cx="228600" cy="1386840"/>
          </a:xfrm>
          <a:prstGeom prst="straightConnector1">
            <a:avLst/>
          </a:prstGeom>
          <a:noFill/>
          <a:ln w="63500" cap="flat" cmpd="sng" algn="ctr">
            <a:solidFill>
              <a:schemeClr val="tx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14A14023-8292-8DA4-D031-1BD9EB1CDF7D}"/>
              </a:ext>
            </a:extLst>
          </p:cNvPr>
          <p:cNvCxnSpPr>
            <a:cxnSpLocks/>
          </p:cNvCxnSpPr>
          <p:nvPr/>
        </p:nvCxnSpPr>
        <p:spPr bwMode="auto">
          <a:xfrm flipH="1">
            <a:off x="1219200" y="2209800"/>
            <a:ext cx="1143000" cy="214884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4" name="Slide Number Placeholder 1">
            <a:extLst>
              <a:ext uri="{FF2B5EF4-FFF2-40B4-BE49-F238E27FC236}">
                <a16:creationId xmlns:a16="http://schemas.microsoft.com/office/drawing/2014/main" id="{9DD7CC7C-901C-18BD-6077-2508218B6DD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21</a:t>
            </a:fld>
            <a:endParaRPr lang="en-US" dirty="0">
              <a:solidFill>
                <a:srgbClr val="1E0000"/>
              </a:solidFill>
            </a:endParaRPr>
          </a:p>
        </p:txBody>
      </p:sp>
    </p:spTree>
    <p:extLst>
      <p:ext uri="{BB962C8B-B14F-4D97-AF65-F5344CB8AC3E}">
        <p14:creationId xmlns:p14="http://schemas.microsoft.com/office/powerpoint/2010/main" val="346773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8C0B-9D85-5748-2F3F-E584ACEA758D}"/>
              </a:ext>
            </a:extLst>
          </p:cNvPr>
          <p:cNvSpPr>
            <a:spLocks noGrp="1"/>
          </p:cNvSpPr>
          <p:nvPr>
            <p:ph type="title"/>
          </p:nvPr>
        </p:nvSpPr>
        <p:spPr/>
        <p:txBody>
          <a:bodyPr/>
          <a:lstStyle/>
          <a:p>
            <a:r>
              <a:rPr lang="en-US" dirty="0"/>
              <a:t>Physical Structure Power System Components</a:t>
            </a:r>
          </a:p>
        </p:txBody>
      </p:sp>
      <p:sp>
        <p:nvSpPr>
          <p:cNvPr id="3" name="Content Placeholder 2">
            <a:extLst>
              <a:ext uri="{FF2B5EF4-FFF2-40B4-BE49-F238E27FC236}">
                <a16:creationId xmlns:a16="http://schemas.microsoft.com/office/drawing/2014/main" id="{871B0996-BC81-470F-D35E-E72F67C8A8AD}"/>
              </a:ext>
            </a:extLst>
          </p:cNvPr>
          <p:cNvSpPr>
            <a:spLocks noGrp="1"/>
          </p:cNvSpPr>
          <p:nvPr>
            <p:ph idx="1"/>
          </p:nvPr>
        </p:nvSpPr>
        <p:spPr>
          <a:xfrm>
            <a:off x="457200" y="1280160"/>
            <a:ext cx="11582400" cy="853440"/>
          </a:xfrm>
        </p:spPr>
        <p:txBody>
          <a:bodyPr/>
          <a:lstStyle/>
          <a:p>
            <a:r>
              <a:rPr lang="en-US" dirty="0"/>
              <a:t>Doing these simulations requires more detailed models than for the power flow; below are of the devices that need models for a synchronous generator</a:t>
            </a:r>
          </a:p>
        </p:txBody>
      </p:sp>
      <p:pic>
        <p:nvPicPr>
          <p:cNvPr id="4" name="Picture 3">
            <a:extLst>
              <a:ext uri="{FF2B5EF4-FFF2-40B4-BE49-F238E27FC236}">
                <a16:creationId xmlns:a16="http://schemas.microsoft.com/office/drawing/2014/main" id="{138C7BE9-CA20-9455-E11F-8474A8829228}"/>
              </a:ext>
            </a:extLst>
          </p:cNvPr>
          <p:cNvPicPr>
            <a:picLocks noChangeAspect="1"/>
          </p:cNvPicPr>
          <p:nvPr/>
        </p:nvPicPr>
        <p:blipFill>
          <a:blip r:embed="rId2"/>
          <a:stretch>
            <a:fillRect/>
          </a:stretch>
        </p:blipFill>
        <p:spPr>
          <a:xfrm>
            <a:off x="1447800" y="2209800"/>
            <a:ext cx="8077200" cy="4212303"/>
          </a:xfrm>
          <a:prstGeom prst="rect">
            <a:avLst/>
          </a:prstGeom>
        </p:spPr>
      </p:pic>
      <p:sp>
        <p:nvSpPr>
          <p:cNvPr id="5" name="Slide Number Placeholder 1">
            <a:extLst>
              <a:ext uri="{FF2B5EF4-FFF2-40B4-BE49-F238E27FC236}">
                <a16:creationId xmlns:a16="http://schemas.microsoft.com/office/drawing/2014/main" id="{393F6720-87F9-2AAF-CA19-8E7D92E3B2D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22</a:t>
            </a:fld>
            <a:endParaRPr lang="en-US" dirty="0">
              <a:solidFill>
                <a:srgbClr val="1E0000"/>
              </a:solidFill>
            </a:endParaRPr>
          </a:p>
        </p:txBody>
      </p:sp>
    </p:spTree>
    <p:extLst>
      <p:ext uri="{BB962C8B-B14F-4D97-AF65-F5344CB8AC3E}">
        <p14:creationId xmlns:p14="http://schemas.microsoft.com/office/powerpoint/2010/main" val="209952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9195-6708-9824-4ED9-6DA1C3F0188F}"/>
              </a:ext>
            </a:extLst>
          </p:cNvPr>
          <p:cNvSpPr>
            <a:spLocks noGrp="1"/>
          </p:cNvSpPr>
          <p:nvPr>
            <p:ph type="title"/>
          </p:nvPr>
        </p:nvSpPr>
        <p:spPr/>
        <p:txBody>
          <a:bodyPr/>
          <a:lstStyle/>
          <a:p>
            <a:r>
              <a:rPr lang="en-US" dirty="0"/>
              <a:t>Dynamic Models in the Physical Structure</a:t>
            </a:r>
          </a:p>
        </p:txBody>
      </p:sp>
      <p:grpSp>
        <p:nvGrpSpPr>
          <p:cNvPr id="4" name="Group 3">
            <a:extLst>
              <a:ext uri="{FF2B5EF4-FFF2-40B4-BE49-F238E27FC236}">
                <a16:creationId xmlns:a16="http://schemas.microsoft.com/office/drawing/2014/main" id="{3EFD4845-A54B-78E5-15D2-90A9C8E5B542}"/>
              </a:ext>
            </a:extLst>
          </p:cNvPr>
          <p:cNvGrpSpPr/>
          <p:nvPr/>
        </p:nvGrpSpPr>
        <p:grpSpPr>
          <a:xfrm>
            <a:off x="685800" y="1371600"/>
            <a:ext cx="9525000" cy="4876800"/>
            <a:chOff x="304800" y="1910834"/>
            <a:chExt cx="8305800" cy="4261366"/>
          </a:xfrm>
        </p:grpSpPr>
        <p:sp>
          <p:nvSpPr>
            <p:cNvPr id="5" name="Freeform 5">
              <a:extLst>
                <a:ext uri="{FF2B5EF4-FFF2-40B4-BE49-F238E27FC236}">
                  <a16:creationId xmlns:a16="http://schemas.microsoft.com/office/drawing/2014/main" id="{3F194631-7071-4BAD-A13C-CA4F433C4678}"/>
                </a:ext>
              </a:extLst>
            </p:cNvPr>
            <p:cNvSpPr>
              <a:spLocks/>
            </p:cNvSpPr>
            <p:nvPr/>
          </p:nvSpPr>
          <p:spPr bwMode="auto">
            <a:xfrm>
              <a:off x="3790950" y="2281238"/>
              <a:ext cx="2457450" cy="2209800"/>
            </a:xfrm>
            <a:custGeom>
              <a:avLst/>
              <a:gdLst>
                <a:gd name="T0" fmla="*/ 2457450 w 2457450"/>
                <a:gd name="T1" fmla="*/ 2925982 h 2133600"/>
                <a:gd name="T2" fmla="*/ 2457450 w 2457450"/>
                <a:gd name="T3" fmla="*/ 1985491 h 2133600"/>
                <a:gd name="T4" fmla="*/ 2228850 w 2457450"/>
                <a:gd name="T5" fmla="*/ 2017920 h 2133600"/>
                <a:gd name="T6" fmla="*/ 2228850 w 2457450"/>
                <a:gd name="T7" fmla="*/ 0 h 2133600"/>
                <a:gd name="T8" fmla="*/ 0 w 2457450"/>
                <a:gd name="T9" fmla="*/ 0 h 2133600"/>
                <a:gd name="T10" fmla="*/ 19050 w 2457450"/>
                <a:gd name="T11" fmla="*/ 2925982 h 2133600"/>
                <a:gd name="T12" fmla="*/ 2457450 w 2457450"/>
                <a:gd name="T13" fmla="*/ 2925982 h 2133600"/>
                <a:gd name="T14" fmla="*/ 0 60000 65536"/>
                <a:gd name="T15" fmla="*/ 0 60000 65536"/>
                <a:gd name="T16" fmla="*/ 0 60000 65536"/>
                <a:gd name="T17" fmla="*/ 0 60000 65536"/>
                <a:gd name="T18" fmla="*/ 0 60000 65536"/>
                <a:gd name="T19" fmla="*/ 0 60000 65536"/>
                <a:gd name="T20" fmla="*/ 0 60000 65536"/>
                <a:gd name="T21" fmla="*/ 0 w 2457450"/>
                <a:gd name="T22" fmla="*/ 0 h 2133600"/>
                <a:gd name="T23" fmla="*/ 2457450 w 2457450"/>
                <a:gd name="T24" fmla="*/ 2133600 h 213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7450" h="2133600">
                  <a:moveTo>
                    <a:pt x="2457450" y="2133600"/>
                  </a:moveTo>
                  <a:lnTo>
                    <a:pt x="2457450" y="1447800"/>
                  </a:lnTo>
                  <a:lnTo>
                    <a:pt x="2228850" y="1471448"/>
                  </a:lnTo>
                  <a:lnTo>
                    <a:pt x="2228850" y="0"/>
                  </a:lnTo>
                  <a:lnTo>
                    <a:pt x="0" y="0"/>
                  </a:lnTo>
                  <a:lnTo>
                    <a:pt x="19050" y="2133600"/>
                  </a:lnTo>
                  <a:lnTo>
                    <a:pt x="2457450" y="2133600"/>
                  </a:lnTo>
                </a:path>
              </a:pathLst>
            </a:custGeom>
            <a:solidFill>
              <a:srgbClr val="FFCCFF"/>
            </a:solidFill>
            <a:ln w="12700" cap="flat" cmpd="sng" algn="ctr">
              <a:noFill/>
              <a:prstDash val="solid"/>
              <a:round/>
              <a:headEnd type="none" w="sm" len="sm"/>
              <a:tailEnd type="none" w="sm" len="sm"/>
            </a:ln>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p>
          </p:txBody>
        </p:sp>
        <p:sp>
          <p:nvSpPr>
            <p:cNvPr id="6" name="Rectangle 5">
              <a:extLst>
                <a:ext uri="{FF2B5EF4-FFF2-40B4-BE49-F238E27FC236}">
                  <a16:creationId xmlns:a16="http://schemas.microsoft.com/office/drawing/2014/main" id="{C7222261-0E0D-EA41-7821-AA49D7B8AB38}"/>
                </a:ext>
              </a:extLst>
            </p:cNvPr>
            <p:cNvSpPr>
              <a:spLocks noChangeArrowheads="1"/>
            </p:cNvSpPr>
            <p:nvPr/>
          </p:nvSpPr>
          <p:spPr bwMode="auto">
            <a:xfrm>
              <a:off x="4495800" y="3805238"/>
              <a:ext cx="1447800" cy="914400"/>
            </a:xfrm>
            <a:prstGeom prst="rect">
              <a:avLst/>
            </a:prstGeom>
            <a:solidFill>
              <a:srgbClr val="FFCC99"/>
            </a:solidFill>
            <a:ln w="12700" algn="ctr">
              <a:noFill/>
              <a:roun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sz="1800" dirty="0">
                <a:solidFill>
                  <a:schemeClr val="tx1"/>
                </a:solidFill>
              </a:endParaRPr>
            </a:p>
          </p:txBody>
        </p:sp>
        <p:sp>
          <p:nvSpPr>
            <p:cNvPr id="7" name="TextBox 76">
              <a:extLst>
                <a:ext uri="{FF2B5EF4-FFF2-40B4-BE49-F238E27FC236}">
                  <a16:creationId xmlns:a16="http://schemas.microsoft.com/office/drawing/2014/main" id="{0184793B-20CD-190D-EB0F-955B73855CDF}"/>
                </a:ext>
              </a:extLst>
            </p:cNvPr>
            <p:cNvSpPr txBox="1">
              <a:spLocks noChangeArrowheads="1"/>
            </p:cNvSpPr>
            <p:nvPr/>
          </p:nvSpPr>
          <p:spPr bwMode="auto">
            <a:xfrm>
              <a:off x="4572000" y="4251325"/>
              <a:ext cx="1295400" cy="461963"/>
            </a:xfrm>
            <a:prstGeom prst="rect">
              <a:avLst/>
            </a:prstGeom>
            <a:noFill/>
            <a:ln w="9525">
              <a:noFill/>
              <a:miter lim="800000"/>
              <a:headEnd/>
              <a:tailEnd/>
            </a:ln>
          </p:spPr>
          <p:txBody>
            <a:bodyPr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Machine</a:t>
              </a:r>
              <a:endParaRPr lang="en-US" sz="1800" b="1" baseline="-25000" dirty="0">
                <a:solidFill>
                  <a:schemeClr val="tx1"/>
                </a:solidFill>
                <a:latin typeface="Calibri" pitchFamily="34" charset="0"/>
              </a:endParaRPr>
            </a:p>
          </p:txBody>
        </p:sp>
        <p:sp>
          <p:nvSpPr>
            <p:cNvPr id="8" name="Rectangle 7">
              <a:extLst>
                <a:ext uri="{FF2B5EF4-FFF2-40B4-BE49-F238E27FC236}">
                  <a16:creationId xmlns:a16="http://schemas.microsoft.com/office/drawing/2014/main" id="{687371A6-C11E-7679-05CE-55FB599AE414}"/>
                </a:ext>
              </a:extLst>
            </p:cNvPr>
            <p:cNvSpPr>
              <a:spLocks noChangeArrowheads="1"/>
            </p:cNvSpPr>
            <p:nvPr/>
          </p:nvSpPr>
          <p:spPr bwMode="auto">
            <a:xfrm>
              <a:off x="6172200" y="2357438"/>
              <a:ext cx="990600" cy="1371600"/>
            </a:xfrm>
            <a:prstGeom prst="rect">
              <a:avLst/>
            </a:prstGeom>
            <a:solidFill>
              <a:srgbClr val="D1B2E8"/>
            </a:solidFill>
            <a:ln w="12700" algn="ctr">
              <a:noFill/>
              <a:roun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sz="1800" dirty="0">
                <a:solidFill>
                  <a:schemeClr val="tx1"/>
                </a:solidFill>
              </a:endParaRPr>
            </a:p>
          </p:txBody>
        </p:sp>
        <p:sp>
          <p:nvSpPr>
            <p:cNvPr id="9" name="Rectangle 8">
              <a:extLst>
                <a:ext uri="{FF2B5EF4-FFF2-40B4-BE49-F238E27FC236}">
                  <a16:creationId xmlns:a16="http://schemas.microsoft.com/office/drawing/2014/main" id="{EC68BB9E-9B9A-9F59-F21D-7F64E60578CC}"/>
                </a:ext>
              </a:extLst>
            </p:cNvPr>
            <p:cNvSpPr>
              <a:spLocks noChangeArrowheads="1"/>
            </p:cNvSpPr>
            <p:nvPr/>
          </p:nvSpPr>
          <p:spPr bwMode="auto">
            <a:xfrm>
              <a:off x="7543800" y="2357438"/>
              <a:ext cx="1066800" cy="1371600"/>
            </a:xfrm>
            <a:prstGeom prst="rect">
              <a:avLst/>
            </a:prstGeom>
            <a:solidFill>
              <a:srgbClr val="CCFFCC"/>
            </a:solidFill>
            <a:ln w="12700" algn="ctr">
              <a:noFill/>
              <a:roun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sz="1800" dirty="0">
                <a:solidFill>
                  <a:schemeClr val="tx1"/>
                </a:solidFill>
              </a:endParaRPr>
            </a:p>
          </p:txBody>
        </p:sp>
        <p:sp>
          <p:nvSpPr>
            <p:cNvPr id="10" name="Rectangle 9">
              <a:extLst>
                <a:ext uri="{FF2B5EF4-FFF2-40B4-BE49-F238E27FC236}">
                  <a16:creationId xmlns:a16="http://schemas.microsoft.com/office/drawing/2014/main" id="{9E53DBC2-A096-F821-54F3-030616077611}"/>
                </a:ext>
              </a:extLst>
            </p:cNvPr>
            <p:cNvSpPr>
              <a:spLocks noChangeArrowheads="1"/>
            </p:cNvSpPr>
            <p:nvPr/>
          </p:nvSpPr>
          <p:spPr bwMode="auto">
            <a:xfrm>
              <a:off x="7543800" y="3805238"/>
              <a:ext cx="1066800" cy="1295400"/>
            </a:xfrm>
            <a:prstGeom prst="rect">
              <a:avLst/>
            </a:prstGeom>
            <a:solidFill>
              <a:srgbClr val="CCFFFF"/>
            </a:solidFill>
            <a:ln w="12700" algn="ctr">
              <a:noFill/>
              <a:roun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sz="1800" dirty="0">
                <a:solidFill>
                  <a:schemeClr val="tx1"/>
                </a:solidFill>
              </a:endParaRPr>
            </a:p>
          </p:txBody>
        </p:sp>
        <p:sp>
          <p:nvSpPr>
            <p:cNvPr id="11" name="Rectangle 10">
              <a:extLst>
                <a:ext uri="{FF2B5EF4-FFF2-40B4-BE49-F238E27FC236}">
                  <a16:creationId xmlns:a16="http://schemas.microsoft.com/office/drawing/2014/main" id="{C8FA6FE8-CA5F-8571-E55A-15B36245FD33}"/>
                </a:ext>
              </a:extLst>
            </p:cNvPr>
            <p:cNvSpPr/>
            <p:nvPr/>
          </p:nvSpPr>
          <p:spPr bwMode="auto">
            <a:xfrm>
              <a:off x="1371600" y="3119438"/>
              <a:ext cx="2667000" cy="2286000"/>
            </a:xfrm>
            <a:prstGeom prst="rect">
              <a:avLst/>
            </a:prstGeom>
            <a:solidFill>
              <a:schemeClr val="accent6">
                <a:lumMod val="20000"/>
                <a:lumOff val="80000"/>
              </a:schemeClr>
            </a:solidFill>
            <a:ln w="12700" cap="flat" cmpd="sng" algn="ctr">
              <a:noFill/>
              <a:prstDash val="solid"/>
              <a:round/>
              <a:headEnd type="none" w="sm" len="sm"/>
              <a:tailEnd type="none" w="sm" len="sm"/>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defRPr/>
              </a:pPr>
              <a:endParaRPr lang="en-US" sz="1800" dirty="0">
                <a:solidFill>
                  <a:schemeClr val="tx1"/>
                </a:solidFill>
              </a:endParaRPr>
            </a:p>
          </p:txBody>
        </p:sp>
        <p:sp>
          <p:nvSpPr>
            <p:cNvPr id="12" name="Rectangle 11">
              <a:extLst>
                <a:ext uri="{FF2B5EF4-FFF2-40B4-BE49-F238E27FC236}">
                  <a16:creationId xmlns:a16="http://schemas.microsoft.com/office/drawing/2014/main" id="{DBF8E248-9368-B292-CFDC-3AFB30E3BD12}"/>
                </a:ext>
              </a:extLst>
            </p:cNvPr>
            <p:cNvSpPr>
              <a:spLocks noChangeArrowheads="1"/>
            </p:cNvSpPr>
            <p:nvPr/>
          </p:nvSpPr>
          <p:spPr bwMode="auto">
            <a:xfrm>
              <a:off x="4419600" y="2662238"/>
              <a:ext cx="1524000" cy="1066800"/>
            </a:xfrm>
            <a:prstGeom prst="rect">
              <a:avLst/>
            </a:prstGeom>
            <a:solidFill>
              <a:srgbClr val="FFFF99"/>
            </a:solidFill>
            <a:ln w="12700" algn="ctr">
              <a:noFill/>
              <a:roun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sz="1800" dirty="0">
                <a:solidFill>
                  <a:schemeClr val="tx1"/>
                </a:solidFill>
              </a:endParaRPr>
            </a:p>
          </p:txBody>
        </p:sp>
        <p:sp>
          <p:nvSpPr>
            <p:cNvPr id="13" name="TextBox 76">
              <a:extLst>
                <a:ext uri="{FF2B5EF4-FFF2-40B4-BE49-F238E27FC236}">
                  <a16:creationId xmlns:a16="http://schemas.microsoft.com/office/drawing/2014/main" id="{EA20B601-4E6B-5C27-E1F9-0A68E197954F}"/>
                </a:ext>
              </a:extLst>
            </p:cNvPr>
            <p:cNvSpPr txBox="1">
              <a:spLocks noChangeArrowheads="1"/>
            </p:cNvSpPr>
            <p:nvPr/>
          </p:nvSpPr>
          <p:spPr bwMode="auto">
            <a:xfrm>
              <a:off x="1828800" y="4948238"/>
              <a:ext cx="2057400" cy="46196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Governor</a:t>
              </a:r>
              <a:endParaRPr lang="en-US" sz="1800" b="1" baseline="-25000" dirty="0">
                <a:solidFill>
                  <a:schemeClr val="tx1"/>
                </a:solidFill>
                <a:latin typeface="Calibri" pitchFamily="34" charset="0"/>
              </a:endParaRPr>
            </a:p>
          </p:txBody>
        </p:sp>
        <p:sp>
          <p:nvSpPr>
            <p:cNvPr id="14" name="TextBox 76">
              <a:extLst>
                <a:ext uri="{FF2B5EF4-FFF2-40B4-BE49-F238E27FC236}">
                  <a16:creationId xmlns:a16="http://schemas.microsoft.com/office/drawing/2014/main" id="{5E85FFA4-3F82-BA29-B3A1-3719B27F7164}"/>
                </a:ext>
              </a:extLst>
            </p:cNvPr>
            <p:cNvSpPr txBox="1">
              <a:spLocks noChangeArrowheads="1"/>
            </p:cNvSpPr>
            <p:nvPr/>
          </p:nvSpPr>
          <p:spPr bwMode="auto">
            <a:xfrm>
              <a:off x="4572000" y="2662238"/>
              <a:ext cx="1295400" cy="46196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Exciter</a:t>
              </a:r>
              <a:endParaRPr lang="en-US" sz="1800" b="1" baseline="-25000" dirty="0">
                <a:solidFill>
                  <a:schemeClr val="tx1"/>
                </a:solidFill>
                <a:latin typeface="Calibri" pitchFamily="34" charset="0"/>
              </a:endParaRPr>
            </a:p>
          </p:txBody>
        </p:sp>
        <p:sp>
          <p:nvSpPr>
            <p:cNvPr id="15" name="TextBox 76">
              <a:extLst>
                <a:ext uri="{FF2B5EF4-FFF2-40B4-BE49-F238E27FC236}">
                  <a16:creationId xmlns:a16="http://schemas.microsoft.com/office/drawing/2014/main" id="{7DD9D3D4-2604-3C1E-C207-828D7959CED3}"/>
                </a:ext>
              </a:extLst>
            </p:cNvPr>
            <p:cNvSpPr txBox="1">
              <a:spLocks noChangeArrowheads="1"/>
            </p:cNvSpPr>
            <p:nvPr/>
          </p:nvSpPr>
          <p:spPr bwMode="auto">
            <a:xfrm>
              <a:off x="7620000" y="4262438"/>
              <a:ext cx="914400" cy="831850"/>
            </a:xfrm>
            <a:prstGeom prst="rect">
              <a:avLst/>
            </a:prstGeom>
            <a:noFill/>
            <a:ln w="9525">
              <a:noFill/>
              <a:miter lim="800000"/>
              <a:headEnd/>
              <a:tailEnd/>
            </a:ln>
          </p:spPr>
          <p:txBody>
            <a:bodyPr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Load</a:t>
              </a:r>
            </a:p>
            <a:p>
              <a:pPr eaLnBrk="0" hangingPunct="0">
                <a:buClr>
                  <a:srgbClr val="000000"/>
                </a:buClr>
                <a:buSzPct val="100000"/>
                <a:buFont typeface="Times New Roman" pitchFamily="18" charset="0"/>
                <a:buNone/>
              </a:pPr>
              <a:r>
                <a:rPr lang="en-US" sz="1800" b="1" dirty="0">
                  <a:solidFill>
                    <a:schemeClr val="tx1"/>
                  </a:solidFill>
                  <a:latin typeface="Calibri" pitchFamily="34" charset="0"/>
                </a:rPr>
                <a:t>Char.</a:t>
              </a:r>
              <a:endParaRPr lang="en-US" sz="1800" b="1" baseline="-25000" dirty="0">
                <a:solidFill>
                  <a:schemeClr val="tx1"/>
                </a:solidFill>
                <a:latin typeface="Calibri" pitchFamily="34" charset="0"/>
              </a:endParaRPr>
            </a:p>
          </p:txBody>
        </p:sp>
        <p:sp>
          <p:nvSpPr>
            <p:cNvPr id="16" name="TextBox 76">
              <a:extLst>
                <a:ext uri="{FF2B5EF4-FFF2-40B4-BE49-F238E27FC236}">
                  <a16:creationId xmlns:a16="http://schemas.microsoft.com/office/drawing/2014/main" id="{F9234BAE-FF51-5D05-0EDC-96346A87BCD6}"/>
                </a:ext>
              </a:extLst>
            </p:cNvPr>
            <p:cNvSpPr txBox="1">
              <a:spLocks noChangeArrowheads="1"/>
            </p:cNvSpPr>
            <p:nvPr/>
          </p:nvSpPr>
          <p:spPr bwMode="auto">
            <a:xfrm>
              <a:off x="7620000" y="2281238"/>
              <a:ext cx="914400" cy="831850"/>
            </a:xfrm>
            <a:prstGeom prst="rect">
              <a:avLst/>
            </a:prstGeom>
            <a:noFill/>
            <a:ln w="9525">
              <a:noFill/>
              <a:miter lim="800000"/>
              <a:headEnd/>
              <a:tailEnd/>
            </a:ln>
          </p:spPr>
          <p:txBody>
            <a:bodyPr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Load </a:t>
              </a:r>
            </a:p>
            <a:p>
              <a:pPr eaLnBrk="0" hangingPunct="0">
                <a:buClr>
                  <a:srgbClr val="000000"/>
                </a:buClr>
                <a:buSzPct val="100000"/>
                <a:buFont typeface="Times New Roman" pitchFamily="18" charset="0"/>
                <a:buNone/>
              </a:pPr>
              <a:r>
                <a:rPr lang="en-US" sz="1800" b="1" dirty="0">
                  <a:solidFill>
                    <a:schemeClr val="tx1"/>
                  </a:solidFill>
                  <a:latin typeface="Calibri" pitchFamily="34" charset="0"/>
                </a:rPr>
                <a:t>Relay</a:t>
              </a:r>
              <a:endParaRPr lang="en-US" sz="1800" b="1" baseline="-25000" dirty="0">
                <a:solidFill>
                  <a:schemeClr val="tx1"/>
                </a:solidFill>
                <a:latin typeface="Calibri" pitchFamily="34" charset="0"/>
              </a:endParaRPr>
            </a:p>
          </p:txBody>
        </p:sp>
        <p:sp>
          <p:nvSpPr>
            <p:cNvPr id="17" name="TextBox 76">
              <a:extLst>
                <a:ext uri="{FF2B5EF4-FFF2-40B4-BE49-F238E27FC236}">
                  <a16:creationId xmlns:a16="http://schemas.microsoft.com/office/drawing/2014/main" id="{FF6FD679-CD52-6663-BF81-F8C5CF158373}"/>
                </a:ext>
              </a:extLst>
            </p:cNvPr>
            <p:cNvSpPr txBox="1">
              <a:spLocks noChangeArrowheads="1"/>
            </p:cNvSpPr>
            <p:nvPr/>
          </p:nvSpPr>
          <p:spPr bwMode="auto">
            <a:xfrm>
              <a:off x="6248400" y="2357438"/>
              <a:ext cx="762000" cy="831850"/>
            </a:xfrm>
            <a:prstGeom prst="rect">
              <a:avLst/>
            </a:prstGeom>
            <a:noFill/>
            <a:ln w="9525">
              <a:noFill/>
              <a:miter lim="800000"/>
              <a:headEnd/>
              <a:tailEnd/>
            </a:ln>
          </p:spPr>
          <p:txBody>
            <a:bodyPr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Line</a:t>
              </a:r>
            </a:p>
            <a:p>
              <a:pPr eaLnBrk="0" hangingPunct="0">
                <a:buClr>
                  <a:srgbClr val="000000"/>
                </a:buClr>
                <a:buSzPct val="100000"/>
                <a:buFont typeface="Times New Roman" pitchFamily="18" charset="0"/>
                <a:buNone/>
              </a:pPr>
              <a:r>
                <a:rPr lang="en-US" sz="1800" b="1" dirty="0">
                  <a:solidFill>
                    <a:schemeClr val="tx1"/>
                  </a:solidFill>
                  <a:latin typeface="Calibri" pitchFamily="34" charset="0"/>
                </a:rPr>
                <a:t>Relay</a:t>
              </a:r>
            </a:p>
          </p:txBody>
        </p:sp>
        <p:sp>
          <p:nvSpPr>
            <p:cNvPr id="18" name="TextBox 76">
              <a:extLst>
                <a:ext uri="{FF2B5EF4-FFF2-40B4-BE49-F238E27FC236}">
                  <a16:creationId xmlns:a16="http://schemas.microsoft.com/office/drawing/2014/main" id="{1E25F7B4-AF9E-7971-064F-3266B1885E5B}"/>
                </a:ext>
              </a:extLst>
            </p:cNvPr>
            <p:cNvSpPr txBox="1">
              <a:spLocks noChangeArrowheads="1"/>
            </p:cNvSpPr>
            <p:nvPr/>
          </p:nvSpPr>
          <p:spPr bwMode="auto">
            <a:xfrm>
              <a:off x="4343400" y="2205038"/>
              <a:ext cx="1447800" cy="46196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b="1" dirty="0">
                  <a:solidFill>
                    <a:schemeClr val="tx1"/>
                  </a:solidFill>
                  <a:latin typeface="Calibri" pitchFamily="34" charset="0"/>
                </a:rPr>
                <a:t>Stabilizer</a:t>
              </a:r>
              <a:endParaRPr lang="en-US" sz="1800" b="1" baseline="-25000" dirty="0">
                <a:solidFill>
                  <a:schemeClr val="tx1"/>
                </a:solidFill>
                <a:latin typeface="Calibri" pitchFamily="34" charset="0"/>
              </a:endParaRPr>
            </a:p>
          </p:txBody>
        </p:sp>
        <p:sp>
          <p:nvSpPr>
            <p:cNvPr id="19" name="TextBox 9">
              <a:extLst>
                <a:ext uri="{FF2B5EF4-FFF2-40B4-BE49-F238E27FC236}">
                  <a16:creationId xmlns:a16="http://schemas.microsoft.com/office/drawing/2014/main" id="{A98E15F7-A510-E225-62F9-D3599AEACCBF}"/>
                </a:ext>
              </a:extLst>
            </p:cNvPr>
            <p:cNvSpPr txBox="1">
              <a:spLocks noChangeArrowheads="1"/>
            </p:cNvSpPr>
            <p:nvPr/>
          </p:nvSpPr>
          <p:spPr bwMode="auto">
            <a:xfrm>
              <a:off x="4572000" y="3871912"/>
              <a:ext cx="1295400" cy="369888"/>
            </a:xfrm>
            <a:prstGeom prst="rect">
              <a:avLst/>
            </a:prstGeom>
            <a:solidFill>
              <a:schemeClr val="bg1">
                <a:lumMod val="95000"/>
              </a:schemeClr>
            </a:solidFill>
            <a:ln w="19050">
              <a:solidFill>
                <a:schemeClr val="tx1"/>
              </a:solid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Generator</a:t>
              </a:r>
            </a:p>
          </p:txBody>
        </p:sp>
        <p:sp>
          <p:nvSpPr>
            <p:cNvPr id="20" name="TextBox 17">
              <a:extLst>
                <a:ext uri="{FF2B5EF4-FFF2-40B4-BE49-F238E27FC236}">
                  <a16:creationId xmlns:a16="http://schemas.microsoft.com/office/drawing/2014/main" id="{7BA32DAA-AE5A-1983-B037-0665478B44A5}"/>
                </a:ext>
              </a:extLst>
            </p:cNvPr>
            <p:cNvSpPr txBox="1">
              <a:spLocks noChangeArrowheads="1"/>
            </p:cNvSpPr>
            <p:nvPr/>
          </p:nvSpPr>
          <p:spPr bwMode="auto">
            <a:xfrm>
              <a:off x="6934200" y="4724400"/>
              <a:ext cx="609600" cy="369888"/>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i="1" dirty="0">
                  <a:solidFill>
                    <a:schemeClr val="accent2"/>
                  </a:solidFill>
                </a:rPr>
                <a:t>P, Q</a:t>
              </a:r>
              <a:endParaRPr lang="en-US" sz="1800" i="1" baseline="-25000" dirty="0">
                <a:solidFill>
                  <a:schemeClr val="accent2"/>
                </a:solidFill>
              </a:endParaRPr>
            </a:p>
          </p:txBody>
        </p:sp>
        <p:sp>
          <p:nvSpPr>
            <p:cNvPr id="21" name="TextBox 39">
              <a:extLst>
                <a:ext uri="{FF2B5EF4-FFF2-40B4-BE49-F238E27FC236}">
                  <a16:creationId xmlns:a16="http://schemas.microsoft.com/office/drawing/2014/main" id="{5204A74E-873B-BBD9-BCAE-2C8EEAAF0BE0}"/>
                </a:ext>
              </a:extLst>
            </p:cNvPr>
            <p:cNvSpPr txBox="1">
              <a:spLocks noChangeArrowheads="1"/>
            </p:cNvSpPr>
            <p:nvPr/>
          </p:nvSpPr>
          <p:spPr bwMode="auto">
            <a:xfrm>
              <a:off x="6172200" y="3871912"/>
              <a:ext cx="990600" cy="369888"/>
            </a:xfrm>
            <a:prstGeom prst="rect">
              <a:avLst/>
            </a:prstGeom>
            <a:solidFill>
              <a:schemeClr val="bg1">
                <a:lumMod val="95000"/>
              </a:schemeClr>
            </a:solidFill>
            <a:ln w="19050">
              <a:solidFill>
                <a:schemeClr val="tx1"/>
              </a:solid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Network</a:t>
              </a:r>
            </a:p>
          </p:txBody>
        </p:sp>
        <p:sp>
          <p:nvSpPr>
            <p:cNvPr id="22" name="TextBox 40">
              <a:extLst>
                <a:ext uri="{FF2B5EF4-FFF2-40B4-BE49-F238E27FC236}">
                  <a16:creationId xmlns:a16="http://schemas.microsoft.com/office/drawing/2014/main" id="{97DEC1E8-0FF3-DF47-B653-7B5CE0F83400}"/>
                </a:ext>
              </a:extLst>
            </p:cNvPr>
            <p:cNvSpPr txBox="1">
              <a:spLocks noChangeArrowheads="1"/>
            </p:cNvSpPr>
            <p:nvPr/>
          </p:nvSpPr>
          <p:spPr bwMode="auto">
            <a:xfrm>
              <a:off x="6172200" y="3124200"/>
              <a:ext cx="9906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Network control</a:t>
              </a:r>
              <a:endParaRPr lang="en-US" sz="1600" i="1" baseline="-25000" dirty="0">
                <a:solidFill>
                  <a:schemeClr val="tx1"/>
                </a:solidFill>
              </a:endParaRPr>
            </a:p>
          </p:txBody>
        </p:sp>
        <p:sp>
          <p:nvSpPr>
            <p:cNvPr id="23" name="TextBox 42">
              <a:extLst>
                <a:ext uri="{FF2B5EF4-FFF2-40B4-BE49-F238E27FC236}">
                  <a16:creationId xmlns:a16="http://schemas.microsoft.com/office/drawing/2014/main" id="{BE2859A3-4C92-E456-79D1-1560959645CE}"/>
                </a:ext>
              </a:extLst>
            </p:cNvPr>
            <p:cNvSpPr txBox="1">
              <a:spLocks noChangeArrowheads="1"/>
            </p:cNvSpPr>
            <p:nvPr/>
          </p:nvSpPr>
          <p:spPr bwMode="auto">
            <a:xfrm>
              <a:off x="7620000" y="3872190"/>
              <a:ext cx="838200" cy="369332"/>
            </a:xfrm>
            <a:prstGeom prst="rect">
              <a:avLst/>
            </a:prstGeom>
            <a:solidFill>
              <a:schemeClr val="bg1">
                <a:lumMod val="95000"/>
              </a:schemeClr>
            </a:solidFill>
            <a:ln w="19050">
              <a:solidFill>
                <a:schemeClr val="tx1"/>
              </a:solid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Loads</a:t>
              </a:r>
            </a:p>
          </p:txBody>
        </p:sp>
        <p:sp>
          <p:nvSpPr>
            <p:cNvPr id="24" name="TextBox 43">
              <a:extLst>
                <a:ext uri="{FF2B5EF4-FFF2-40B4-BE49-F238E27FC236}">
                  <a16:creationId xmlns:a16="http://schemas.microsoft.com/office/drawing/2014/main" id="{F56ACC80-7446-DA75-9DC7-212CBE215676}"/>
                </a:ext>
              </a:extLst>
            </p:cNvPr>
            <p:cNvSpPr txBox="1">
              <a:spLocks noChangeArrowheads="1"/>
            </p:cNvSpPr>
            <p:nvPr/>
          </p:nvSpPr>
          <p:spPr bwMode="auto">
            <a:xfrm>
              <a:off x="7620000" y="3149600"/>
              <a:ext cx="9144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Load control</a:t>
              </a:r>
              <a:endParaRPr lang="en-US" sz="1600" i="1" baseline="-25000" dirty="0">
                <a:solidFill>
                  <a:schemeClr val="tx1"/>
                </a:solidFill>
              </a:endParaRPr>
            </a:p>
          </p:txBody>
        </p:sp>
        <p:sp>
          <p:nvSpPr>
            <p:cNvPr id="25" name="TextBox 45">
              <a:extLst>
                <a:ext uri="{FF2B5EF4-FFF2-40B4-BE49-F238E27FC236}">
                  <a16:creationId xmlns:a16="http://schemas.microsoft.com/office/drawing/2014/main" id="{D981E8FA-B912-9C77-A5F9-8DB309443B78}"/>
                </a:ext>
              </a:extLst>
            </p:cNvPr>
            <p:cNvSpPr txBox="1">
              <a:spLocks noChangeArrowheads="1"/>
            </p:cNvSpPr>
            <p:nvPr/>
          </p:nvSpPr>
          <p:spPr bwMode="auto">
            <a:xfrm>
              <a:off x="457200" y="3733800"/>
              <a:ext cx="914400" cy="646113"/>
            </a:xfrm>
            <a:prstGeom prst="rect">
              <a:avLst/>
            </a:prstGeom>
            <a:solidFill>
              <a:schemeClr val="bg1">
                <a:lumMod val="95000"/>
              </a:schemeClr>
            </a:solidFill>
            <a:ln w="19050">
              <a:solidFill>
                <a:schemeClr val="tx1"/>
              </a:solid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Fuel </a:t>
              </a:r>
            </a:p>
            <a:p>
              <a:pPr eaLnBrk="0" hangingPunct="0">
                <a:buClr>
                  <a:srgbClr val="000000"/>
                </a:buClr>
                <a:buSzPct val="100000"/>
                <a:buFont typeface="Times New Roman" pitchFamily="18" charset="0"/>
                <a:buNone/>
                <a:defRPr/>
              </a:pPr>
              <a:r>
                <a:rPr lang="en-US" sz="1800" dirty="0">
                  <a:solidFill>
                    <a:schemeClr val="tx1"/>
                  </a:solidFill>
                </a:rPr>
                <a:t>Source</a:t>
              </a:r>
            </a:p>
          </p:txBody>
        </p:sp>
        <p:sp>
          <p:nvSpPr>
            <p:cNvPr id="26" name="TextBox 46">
              <a:extLst>
                <a:ext uri="{FF2B5EF4-FFF2-40B4-BE49-F238E27FC236}">
                  <a16:creationId xmlns:a16="http://schemas.microsoft.com/office/drawing/2014/main" id="{87AC33A6-A12B-5099-A81C-1F70BF5590E6}"/>
                </a:ext>
              </a:extLst>
            </p:cNvPr>
            <p:cNvSpPr txBox="1">
              <a:spLocks noChangeArrowheads="1"/>
            </p:cNvSpPr>
            <p:nvPr/>
          </p:nvSpPr>
          <p:spPr bwMode="auto">
            <a:xfrm>
              <a:off x="457200" y="3149600"/>
              <a:ext cx="9144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Supply control</a:t>
              </a:r>
              <a:endParaRPr lang="en-US" sz="1600" i="1" baseline="-25000" dirty="0">
                <a:solidFill>
                  <a:schemeClr val="tx1"/>
                </a:solidFill>
              </a:endParaRPr>
            </a:p>
          </p:txBody>
        </p:sp>
        <p:sp>
          <p:nvSpPr>
            <p:cNvPr id="27" name="TextBox 48">
              <a:extLst>
                <a:ext uri="{FF2B5EF4-FFF2-40B4-BE49-F238E27FC236}">
                  <a16:creationId xmlns:a16="http://schemas.microsoft.com/office/drawing/2014/main" id="{0B805AC4-250F-A528-E05A-1A762AB3FEC9}"/>
                </a:ext>
              </a:extLst>
            </p:cNvPr>
            <p:cNvSpPr txBox="1">
              <a:spLocks noChangeArrowheads="1"/>
            </p:cNvSpPr>
            <p:nvPr/>
          </p:nvSpPr>
          <p:spPr bwMode="auto">
            <a:xfrm>
              <a:off x="1676400" y="3733800"/>
              <a:ext cx="1143000" cy="646113"/>
            </a:xfrm>
            <a:prstGeom prst="rect">
              <a:avLst/>
            </a:prstGeom>
            <a:solidFill>
              <a:schemeClr val="bg1">
                <a:lumMod val="95000"/>
              </a:schemeClr>
            </a:solidFill>
            <a:ln w="19050">
              <a:solidFill>
                <a:schemeClr val="tx1"/>
              </a:solid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Furnace and Boiler</a:t>
              </a:r>
            </a:p>
          </p:txBody>
        </p:sp>
        <p:sp>
          <p:nvSpPr>
            <p:cNvPr id="28" name="TextBox 49">
              <a:extLst>
                <a:ext uri="{FF2B5EF4-FFF2-40B4-BE49-F238E27FC236}">
                  <a16:creationId xmlns:a16="http://schemas.microsoft.com/office/drawing/2014/main" id="{96782890-0976-B9E5-CD18-4B7AFD8220CA}"/>
                </a:ext>
              </a:extLst>
            </p:cNvPr>
            <p:cNvSpPr txBox="1">
              <a:spLocks noChangeArrowheads="1"/>
            </p:cNvSpPr>
            <p:nvPr/>
          </p:nvSpPr>
          <p:spPr bwMode="auto">
            <a:xfrm>
              <a:off x="1676400" y="3149600"/>
              <a:ext cx="11430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Pressure control</a:t>
              </a:r>
              <a:endParaRPr lang="en-US" sz="1600" i="1" baseline="-25000" dirty="0">
                <a:solidFill>
                  <a:schemeClr val="tx1"/>
                </a:solidFill>
              </a:endParaRPr>
            </a:p>
          </p:txBody>
        </p:sp>
        <p:sp>
          <p:nvSpPr>
            <p:cNvPr id="29" name="TextBox 51">
              <a:extLst>
                <a:ext uri="{FF2B5EF4-FFF2-40B4-BE49-F238E27FC236}">
                  <a16:creationId xmlns:a16="http://schemas.microsoft.com/office/drawing/2014/main" id="{1FEBCA11-C56E-23D8-AB9A-06684E1CAA15}"/>
                </a:ext>
              </a:extLst>
            </p:cNvPr>
            <p:cNvSpPr txBox="1">
              <a:spLocks noChangeArrowheads="1"/>
            </p:cNvSpPr>
            <p:nvPr/>
          </p:nvSpPr>
          <p:spPr bwMode="auto">
            <a:xfrm>
              <a:off x="3048000" y="3871912"/>
              <a:ext cx="914400" cy="369888"/>
            </a:xfrm>
            <a:prstGeom prst="rect">
              <a:avLst/>
            </a:prstGeom>
            <a:solidFill>
              <a:schemeClr val="bg1">
                <a:lumMod val="95000"/>
              </a:schemeClr>
            </a:solidFill>
            <a:ln w="19050">
              <a:solidFill>
                <a:schemeClr val="tx1"/>
              </a:solid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dirty="0">
                  <a:solidFill>
                    <a:schemeClr val="tx1"/>
                  </a:solidFill>
                </a:rPr>
                <a:t>Turbine</a:t>
              </a:r>
            </a:p>
          </p:txBody>
        </p:sp>
        <p:sp>
          <p:nvSpPr>
            <p:cNvPr id="30" name="TextBox 52">
              <a:extLst>
                <a:ext uri="{FF2B5EF4-FFF2-40B4-BE49-F238E27FC236}">
                  <a16:creationId xmlns:a16="http://schemas.microsoft.com/office/drawing/2014/main" id="{F4BFA959-D4C5-646B-EA07-84F3BD563048}"/>
                </a:ext>
              </a:extLst>
            </p:cNvPr>
            <p:cNvSpPr txBox="1">
              <a:spLocks noChangeArrowheads="1"/>
            </p:cNvSpPr>
            <p:nvPr/>
          </p:nvSpPr>
          <p:spPr bwMode="auto">
            <a:xfrm>
              <a:off x="3048000" y="3149600"/>
              <a:ext cx="9144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Speed control</a:t>
              </a:r>
              <a:endParaRPr lang="en-US" sz="1600" i="1" baseline="-25000" dirty="0">
                <a:solidFill>
                  <a:schemeClr val="tx1"/>
                </a:solidFill>
              </a:endParaRPr>
            </a:p>
          </p:txBody>
        </p:sp>
        <p:sp>
          <p:nvSpPr>
            <p:cNvPr id="31" name="TextBox 53">
              <a:extLst>
                <a:ext uri="{FF2B5EF4-FFF2-40B4-BE49-F238E27FC236}">
                  <a16:creationId xmlns:a16="http://schemas.microsoft.com/office/drawing/2014/main" id="{280122ED-2443-B126-DEF9-2FC227F970C9}"/>
                </a:ext>
              </a:extLst>
            </p:cNvPr>
            <p:cNvSpPr txBox="1">
              <a:spLocks noChangeArrowheads="1"/>
            </p:cNvSpPr>
            <p:nvPr/>
          </p:nvSpPr>
          <p:spPr bwMode="auto">
            <a:xfrm>
              <a:off x="5791200" y="4724400"/>
              <a:ext cx="609600" cy="369888"/>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i="1" dirty="0">
                  <a:solidFill>
                    <a:schemeClr val="accent2"/>
                  </a:solidFill>
                </a:rPr>
                <a:t>V, I</a:t>
              </a:r>
              <a:endParaRPr lang="en-US" sz="1800" i="1" baseline="-25000" dirty="0">
                <a:solidFill>
                  <a:schemeClr val="accent2"/>
                </a:solidFill>
              </a:endParaRPr>
            </a:p>
          </p:txBody>
        </p:sp>
        <p:sp>
          <p:nvSpPr>
            <p:cNvPr id="32" name="TextBox 54">
              <a:extLst>
                <a:ext uri="{FF2B5EF4-FFF2-40B4-BE49-F238E27FC236}">
                  <a16:creationId xmlns:a16="http://schemas.microsoft.com/office/drawing/2014/main" id="{00E2EAE8-640B-3662-6AC7-B3D32FC622DC}"/>
                </a:ext>
              </a:extLst>
            </p:cNvPr>
            <p:cNvSpPr txBox="1">
              <a:spLocks noChangeArrowheads="1"/>
            </p:cNvSpPr>
            <p:nvPr/>
          </p:nvSpPr>
          <p:spPr bwMode="auto">
            <a:xfrm>
              <a:off x="4038600" y="4735513"/>
              <a:ext cx="838200" cy="36988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i="1" dirty="0">
                  <a:solidFill>
                    <a:schemeClr val="accent2"/>
                  </a:solidFill>
                </a:rPr>
                <a:t>Torque</a:t>
              </a:r>
              <a:endParaRPr lang="en-US" sz="1800" i="1" baseline="-25000" dirty="0">
                <a:solidFill>
                  <a:schemeClr val="accent2"/>
                </a:solidFill>
              </a:endParaRPr>
            </a:p>
          </p:txBody>
        </p:sp>
        <p:sp>
          <p:nvSpPr>
            <p:cNvPr id="33" name="TextBox 55">
              <a:extLst>
                <a:ext uri="{FF2B5EF4-FFF2-40B4-BE49-F238E27FC236}">
                  <a16:creationId xmlns:a16="http://schemas.microsoft.com/office/drawing/2014/main" id="{3DDAE593-2C20-AA0A-3CA7-290FB889927A}"/>
                </a:ext>
              </a:extLst>
            </p:cNvPr>
            <p:cNvSpPr txBox="1">
              <a:spLocks noChangeArrowheads="1"/>
            </p:cNvSpPr>
            <p:nvPr/>
          </p:nvSpPr>
          <p:spPr bwMode="auto">
            <a:xfrm>
              <a:off x="2590800" y="4735513"/>
              <a:ext cx="838200" cy="36988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i="1" dirty="0">
                  <a:solidFill>
                    <a:schemeClr val="accent2"/>
                  </a:solidFill>
                </a:rPr>
                <a:t>Steam</a:t>
              </a:r>
              <a:endParaRPr lang="en-US" sz="1800" i="1" baseline="-25000" dirty="0">
                <a:solidFill>
                  <a:schemeClr val="accent2"/>
                </a:solidFill>
              </a:endParaRPr>
            </a:p>
          </p:txBody>
        </p:sp>
        <p:sp>
          <p:nvSpPr>
            <p:cNvPr id="34" name="TextBox 56">
              <a:extLst>
                <a:ext uri="{FF2B5EF4-FFF2-40B4-BE49-F238E27FC236}">
                  <a16:creationId xmlns:a16="http://schemas.microsoft.com/office/drawing/2014/main" id="{469617E4-CA64-615A-AF73-9D9822C3C6D9}"/>
                </a:ext>
              </a:extLst>
            </p:cNvPr>
            <p:cNvSpPr txBox="1">
              <a:spLocks noChangeArrowheads="1"/>
            </p:cNvSpPr>
            <p:nvPr/>
          </p:nvSpPr>
          <p:spPr bwMode="auto">
            <a:xfrm>
              <a:off x="1295400" y="4735513"/>
              <a:ext cx="838200" cy="36988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defRPr/>
              </a:pPr>
              <a:r>
                <a:rPr lang="en-US" sz="1800" i="1" dirty="0">
                  <a:solidFill>
                    <a:schemeClr val="accent2"/>
                  </a:solidFill>
                </a:rPr>
                <a:t>Fuel</a:t>
              </a:r>
              <a:endParaRPr lang="en-US" sz="1800" i="1" baseline="-25000" dirty="0">
                <a:solidFill>
                  <a:schemeClr val="accent2"/>
                </a:solidFill>
              </a:endParaRPr>
            </a:p>
          </p:txBody>
        </p:sp>
        <p:cxnSp>
          <p:nvCxnSpPr>
            <p:cNvPr id="35" name="Straight Connector 34">
              <a:extLst>
                <a:ext uri="{FF2B5EF4-FFF2-40B4-BE49-F238E27FC236}">
                  <a16:creationId xmlns:a16="http://schemas.microsoft.com/office/drawing/2014/main" id="{7E3C4733-35D5-40F2-B6CA-ADBC39C7CB3F}"/>
                </a:ext>
              </a:extLst>
            </p:cNvPr>
            <p:cNvCxnSpPr>
              <a:cxnSpLocks noChangeShapeType="1"/>
            </p:cNvCxnSpPr>
            <p:nvPr/>
          </p:nvCxnSpPr>
          <p:spPr bwMode="auto">
            <a:xfrm rot="5400000">
              <a:off x="3280568" y="2986882"/>
              <a:ext cx="2011363" cy="0"/>
            </a:xfrm>
            <a:prstGeom prst="line">
              <a:avLst/>
            </a:prstGeom>
            <a:noFill/>
            <a:ln w="28575" algn="ctr">
              <a:solidFill>
                <a:schemeClr val="tx1"/>
              </a:solidFill>
              <a:prstDash val="sysDash"/>
              <a:round/>
              <a:headEnd type="none" w="sm" len="sm"/>
              <a:tailEnd type="none" w="sm" len="sm"/>
            </a:ln>
          </p:spPr>
        </p:cxnSp>
        <p:sp>
          <p:nvSpPr>
            <p:cNvPr id="36" name="TextBox 75">
              <a:extLst>
                <a:ext uri="{FF2B5EF4-FFF2-40B4-BE49-F238E27FC236}">
                  <a16:creationId xmlns:a16="http://schemas.microsoft.com/office/drawing/2014/main" id="{BD02E1B9-5A8A-7EC3-B769-3F5BE5BFC2CB}"/>
                </a:ext>
              </a:extLst>
            </p:cNvPr>
            <p:cNvSpPr txBox="1">
              <a:spLocks noChangeArrowheads="1"/>
            </p:cNvSpPr>
            <p:nvPr/>
          </p:nvSpPr>
          <p:spPr bwMode="auto">
            <a:xfrm>
              <a:off x="4800600" y="1910834"/>
              <a:ext cx="1752600" cy="369332"/>
            </a:xfrm>
            <a:prstGeom prst="rect">
              <a:avLst/>
            </a:prstGeom>
            <a:noFill/>
            <a:ln w="9525">
              <a:noFill/>
              <a:miter lim="800000"/>
              <a:headEnd/>
              <a:tailEnd/>
            </a:ln>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800" dirty="0">
                  <a:solidFill>
                    <a:schemeClr val="tx1"/>
                  </a:solidFill>
                </a:rPr>
                <a:t>Electrical System</a:t>
              </a:r>
              <a:endParaRPr lang="en-US" sz="1800" baseline="-25000" dirty="0">
                <a:solidFill>
                  <a:schemeClr val="tx1"/>
                </a:solidFill>
              </a:endParaRPr>
            </a:p>
          </p:txBody>
        </p:sp>
        <p:sp>
          <p:nvSpPr>
            <p:cNvPr id="37" name="TextBox 76">
              <a:extLst>
                <a:ext uri="{FF2B5EF4-FFF2-40B4-BE49-F238E27FC236}">
                  <a16:creationId xmlns:a16="http://schemas.microsoft.com/office/drawing/2014/main" id="{1CC8D6F9-0291-0331-EE57-1D52213B53B5}"/>
                </a:ext>
              </a:extLst>
            </p:cNvPr>
            <p:cNvSpPr txBox="1">
              <a:spLocks noChangeArrowheads="1"/>
            </p:cNvSpPr>
            <p:nvPr/>
          </p:nvSpPr>
          <p:spPr bwMode="auto">
            <a:xfrm>
              <a:off x="1828800" y="1910834"/>
              <a:ext cx="1905000" cy="369332"/>
            </a:xfrm>
            <a:prstGeom prst="rect">
              <a:avLst/>
            </a:prstGeom>
            <a:noFill/>
            <a:ln w="9525">
              <a:noFill/>
              <a:miter lim="800000"/>
              <a:headEnd/>
              <a:tailEnd/>
            </a:ln>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buClr>
                  <a:srgbClr val="000000"/>
                </a:buClr>
                <a:buSzPct val="100000"/>
                <a:buFont typeface="Times New Roman" pitchFamily="18" charset="0"/>
                <a:buNone/>
              </a:pPr>
              <a:r>
                <a:rPr lang="en-US" sz="1800" dirty="0">
                  <a:solidFill>
                    <a:schemeClr val="tx1"/>
                  </a:solidFill>
                </a:rPr>
                <a:t>Mechanical System</a:t>
              </a:r>
              <a:endParaRPr lang="en-US" sz="1800" baseline="-25000" dirty="0">
                <a:solidFill>
                  <a:schemeClr val="tx1"/>
                </a:solidFill>
              </a:endParaRPr>
            </a:p>
          </p:txBody>
        </p:sp>
        <p:cxnSp>
          <p:nvCxnSpPr>
            <p:cNvPr id="38" name="Straight Arrow Connector 37">
              <a:extLst>
                <a:ext uri="{FF2B5EF4-FFF2-40B4-BE49-F238E27FC236}">
                  <a16:creationId xmlns:a16="http://schemas.microsoft.com/office/drawing/2014/main" id="{C16975CB-D974-0E65-F419-6B086FEAB0F1}"/>
                </a:ext>
              </a:extLst>
            </p:cNvPr>
            <p:cNvCxnSpPr>
              <a:cxnSpLocks noChangeShapeType="1"/>
              <a:stCxn id="37" idx="3"/>
              <a:endCxn id="36" idx="1"/>
            </p:cNvCxnSpPr>
            <p:nvPr/>
          </p:nvCxnSpPr>
          <p:spPr bwMode="auto">
            <a:xfrm>
              <a:off x="3733800" y="2095500"/>
              <a:ext cx="1066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7A96443-C43F-4E9A-E033-A74F3ACA8B55}"/>
                </a:ext>
              </a:extLst>
            </p:cNvPr>
            <p:cNvCxnSpPr>
              <a:cxnSpLocks noChangeShapeType="1"/>
              <a:stCxn id="25" idx="3"/>
              <a:endCxn id="27" idx="1"/>
            </p:cNvCxnSpPr>
            <p:nvPr/>
          </p:nvCxnSpPr>
          <p:spPr bwMode="auto">
            <a:xfrm>
              <a:off x="1371600" y="4056857"/>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71ED20-BC48-0688-C9B4-086AD4B67F86}"/>
                </a:ext>
              </a:extLst>
            </p:cNvPr>
            <p:cNvCxnSpPr>
              <a:cxnSpLocks noChangeShapeType="1"/>
              <a:stCxn id="27" idx="3"/>
              <a:endCxn id="29" idx="1"/>
            </p:cNvCxnSpPr>
            <p:nvPr/>
          </p:nvCxnSpPr>
          <p:spPr bwMode="auto">
            <a:xfrm flipV="1">
              <a:off x="2819400" y="4056856"/>
              <a:ext cx="2286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EEF6CC1-F746-5391-87FE-7524CE56E1D9}"/>
                </a:ext>
              </a:extLst>
            </p:cNvPr>
            <p:cNvCxnSpPr>
              <a:cxnSpLocks noChangeShapeType="1"/>
              <a:stCxn id="29" idx="3"/>
              <a:endCxn id="19" idx="1"/>
            </p:cNvCxnSpPr>
            <p:nvPr/>
          </p:nvCxnSpPr>
          <p:spPr bwMode="auto">
            <a:xfrm>
              <a:off x="3962400" y="4056856"/>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BAC5044-FBE7-4C81-9ECE-AA5B21892DA4}"/>
                </a:ext>
              </a:extLst>
            </p:cNvPr>
            <p:cNvCxnSpPr>
              <a:cxnSpLocks noChangeShapeType="1"/>
              <a:stCxn id="19" idx="3"/>
              <a:endCxn id="21" idx="1"/>
            </p:cNvCxnSpPr>
            <p:nvPr/>
          </p:nvCxnSpPr>
          <p:spPr bwMode="auto">
            <a:xfrm>
              <a:off x="5867400" y="4056856"/>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232C86A-AD7E-2C9C-6131-9C0DFC95C18F}"/>
                </a:ext>
              </a:extLst>
            </p:cNvPr>
            <p:cNvCxnSpPr>
              <a:cxnSpLocks noChangeShapeType="1"/>
              <a:stCxn id="21" idx="3"/>
              <a:endCxn id="23" idx="1"/>
            </p:cNvCxnSpPr>
            <p:nvPr/>
          </p:nvCxnSpPr>
          <p:spPr bwMode="auto">
            <a:xfrm>
              <a:off x="7162800" y="4056856"/>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B47CCF1-A9CE-C7E4-39F8-4C3E1CAB3BAB}"/>
                </a:ext>
              </a:extLst>
            </p:cNvPr>
            <p:cNvCxnSpPr>
              <a:cxnSpLocks noChangeShapeType="1"/>
            </p:cNvCxnSpPr>
            <p:nvPr/>
          </p:nvCxnSpPr>
          <p:spPr bwMode="auto">
            <a:xfrm rot="5400000" flipH="1" flipV="1">
              <a:off x="6896894" y="4418806"/>
              <a:ext cx="685800" cy="1588"/>
            </a:xfrm>
            <a:prstGeom prst="straightConnector1">
              <a:avLst/>
            </a:prstGeom>
            <a:noFill/>
            <a:ln w="9525" algn="ctr">
              <a:solidFill>
                <a:schemeClr val="tx1"/>
              </a:solidFill>
              <a:round/>
              <a:headEnd type="none" w="sm" len="sm"/>
              <a:tailEnd/>
            </a:ln>
          </p:spPr>
        </p:cxnSp>
        <p:cxnSp>
          <p:nvCxnSpPr>
            <p:cNvPr id="45" name="Straight Arrow Connector 44">
              <a:extLst>
                <a:ext uri="{FF2B5EF4-FFF2-40B4-BE49-F238E27FC236}">
                  <a16:creationId xmlns:a16="http://schemas.microsoft.com/office/drawing/2014/main" id="{42D61E10-F179-930F-5B8F-E5687D450A1E}"/>
                </a:ext>
              </a:extLst>
            </p:cNvPr>
            <p:cNvCxnSpPr>
              <a:cxnSpLocks noChangeShapeType="1"/>
            </p:cNvCxnSpPr>
            <p:nvPr/>
          </p:nvCxnSpPr>
          <p:spPr bwMode="auto">
            <a:xfrm rot="5400000" flipH="1" flipV="1">
              <a:off x="5677694" y="4418806"/>
              <a:ext cx="685800" cy="1588"/>
            </a:xfrm>
            <a:prstGeom prst="straightConnector1">
              <a:avLst/>
            </a:prstGeom>
            <a:noFill/>
            <a:ln w="9525" algn="ctr">
              <a:solidFill>
                <a:schemeClr val="tx1"/>
              </a:solidFill>
              <a:round/>
              <a:headEnd type="none" w="sm" len="sm"/>
              <a:tailEnd/>
            </a:ln>
          </p:spPr>
        </p:cxnSp>
        <p:cxnSp>
          <p:nvCxnSpPr>
            <p:cNvPr id="46" name="Straight Arrow Connector 45">
              <a:extLst>
                <a:ext uri="{FF2B5EF4-FFF2-40B4-BE49-F238E27FC236}">
                  <a16:creationId xmlns:a16="http://schemas.microsoft.com/office/drawing/2014/main" id="{2F0D16D9-D314-5041-FB60-0169E0911DE4}"/>
                </a:ext>
              </a:extLst>
            </p:cNvPr>
            <p:cNvCxnSpPr>
              <a:cxnSpLocks noChangeShapeType="1"/>
            </p:cNvCxnSpPr>
            <p:nvPr/>
          </p:nvCxnSpPr>
          <p:spPr bwMode="auto">
            <a:xfrm rot="5400000" flipH="1" flipV="1">
              <a:off x="3925094" y="4418806"/>
              <a:ext cx="685800" cy="1588"/>
            </a:xfrm>
            <a:prstGeom prst="straightConnector1">
              <a:avLst/>
            </a:prstGeom>
            <a:noFill/>
            <a:ln w="9525" algn="ctr">
              <a:solidFill>
                <a:schemeClr val="tx1"/>
              </a:solidFill>
              <a:round/>
              <a:headEnd type="none" w="sm" len="sm"/>
              <a:tailEnd/>
            </a:ln>
          </p:spPr>
        </p:cxnSp>
        <p:cxnSp>
          <p:nvCxnSpPr>
            <p:cNvPr id="47" name="Straight Arrow Connector 46">
              <a:extLst>
                <a:ext uri="{FF2B5EF4-FFF2-40B4-BE49-F238E27FC236}">
                  <a16:creationId xmlns:a16="http://schemas.microsoft.com/office/drawing/2014/main" id="{BC5C86A9-3500-2F20-F80A-D056D0835881}"/>
                </a:ext>
              </a:extLst>
            </p:cNvPr>
            <p:cNvCxnSpPr>
              <a:cxnSpLocks noChangeShapeType="1"/>
            </p:cNvCxnSpPr>
            <p:nvPr/>
          </p:nvCxnSpPr>
          <p:spPr bwMode="auto">
            <a:xfrm rot="5400000" flipH="1" flipV="1">
              <a:off x="2553494" y="4418806"/>
              <a:ext cx="685800" cy="1588"/>
            </a:xfrm>
            <a:prstGeom prst="straightConnector1">
              <a:avLst/>
            </a:prstGeom>
            <a:noFill/>
            <a:ln w="9525" algn="ctr">
              <a:solidFill>
                <a:schemeClr val="tx1"/>
              </a:solidFill>
              <a:round/>
              <a:headEnd type="none" w="sm" len="sm"/>
              <a:tailEnd/>
            </a:ln>
          </p:spPr>
        </p:cxnSp>
        <p:cxnSp>
          <p:nvCxnSpPr>
            <p:cNvPr id="48" name="Straight Arrow Connector 47">
              <a:extLst>
                <a:ext uri="{FF2B5EF4-FFF2-40B4-BE49-F238E27FC236}">
                  <a16:creationId xmlns:a16="http://schemas.microsoft.com/office/drawing/2014/main" id="{859B0E0A-21E3-7964-B8F3-BA6EB0D79E9D}"/>
                </a:ext>
              </a:extLst>
            </p:cNvPr>
            <p:cNvCxnSpPr>
              <a:cxnSpLocks noChangeShapeType="1"/>
            </p:cNvCxnSpPr>
            <p:nvPr/>
          </p:nvCxnSpPr>
          <p:spPr bwMode="auto">
            <a:xfrm rot="5400000" flipH="1" flipV="1">
              <a:off x="1181894" y="4418806"/>
              <a:ext cx="685800" cy="1588"/>
            </a:xfrm>
            <a:prstGeom prst="straightConnector1">
              <a:avLst/>
            </a:prstGeom>
            <a:noFill/>
            <a:ln w="9525" algn="ctr">
              <a:solidFill>
                <a:schemeClr val="tx1"/>
              </a:solidFill>
              <a:round/>
              <a:headEnd type="none" w="sm" len="sm"/>
              <a:tailEnd/>
            </a:ln>
          </p:spPr>
        </p:cxnSp>
        <p:sp>
          <p:nvSpPr>
            <p:cNvPr id="49" name="Arc 48">
              <a:extLst>
                <a:ext uri="{FF2B5EF4-FFF2-40B4-BE49-F238E27FC236}">
                  <a16:creationId xmlns:a16="http://schemas.microsoft.com/office/drawing/2014/main" id="{187C55D5-7E66-4B88-4EAF-8F748757366B}"/>
                </a:ext>
              </a:extLst>
            </p:cNvPr>
            <p:cNvSpPr/>
            <p:nvPr/>
          </p:nvSpPr>
          <p:spPr bwMode="auto">
            <a:xfrm>
              <a:off x="4114800" y="3924300"/>
              <a:ext cx="304800" cy="304800"/>
            </a:xfrm>
            <a:prstGeom prst="arc">
              <a:avLst>
                <a:gd name="adj1" fmla="val 2521309"/>
                <a:gd name="adj2" fmla="val 19286422"/>
              </a:avLst>
            </a:prstGeom>
            <a:noFill/>
            <a:ln w="25400" cap="flat" cmpd="sng" algn="ctr">
              <a:solidFill>
                <a:schemeClr val="tx1"/>
              </a:solidFill>
              <a:prstDash val="solid"/>
              <a:round/>
              <a:headEnd type="triangle" w="lg" len="lg"/>
              <a:tailEnd type="none" w="sm" len="sm"/>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defRPr/>
              </a:pPr>
              <a:endParaRPr lang="en-US" sz="1800" dirty="0">
                <a:solidFill>
                  <a:schemeClr val="tx1"/>
                </a:solidFill>
              </a:endParaRPr>
            </a:p>
          </p:txBody>
        </p:sp>
        <p:sp>
          <p:nvSpPr>
            <p:cNvPr id="50" name="TextBox 16">
              <a:extLst>
                <a:ext uri="{FF2B5EF4-FFF2-40B4-BE49-F238E27FC236}">
                  <a16:creationId xmlns:a16="http://schemas.microsoft.com/office/drawing/2014/main" id="{92F3C803-B82C-C8FB-36F4-90DC3B98577D}"/>
                </a:ext>
              </a:extLst>
            </p:cNvPr>
            <p:cNvSpPr txBox="1">
              <a:spLocks noChangeArrowheads="1"/>
            </p:cNvSpPr>
            <p:nvPr/>
          </p:nvSpPr>
          <p:spPr bwMode="auto">
            <a:xfrm>
              <a:off x="4572000" y="3149600"/>
              <a:ext cx="1295400" cy="58420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buClr>
                  <a:srgbClr val="000000"/>
                </a:buClr>
                <a:buSzPct val="100000"/>
                <a:buFont typeface="Times New Roman" pitchFamily="18" charset="0"/>
                <a:buNone/>
              </a:pPr>
              <a:r>
                <a:rPr lang="en-US" sz="1600" i="1" dirty="0">
                  <a:solidFill>
                    <a:schemeClr val="tx1"/>
                  </a:solidFill>
                </a:rPr>
                <a:t>Voltage Control</a:t>
              </a:r>
              <a:endParaRPr lang="en-US" sz="1600" i="1" baseline="-25000" dirty="0">
                <a:solidFill>
                  <a:schemeClr val="tx1"/>
                </a:solidFill>
              </a:endParaRPr>
            </a:p>
          </p:txBody>
        </p:sp>
        <p:sp>
          <p:nvSpPr>
            <p:cNvPr id="51" name="Content Placeholder 2">
              <a:extLst>
                <a:ext uri="{FF2B5EF4-FFF2-40B4-BE49-F238E27FC236}">
                  <a16:creationId xmlns:a16="http://schemas.microsoft.com/office/drawing/2014/main" id="{F36A0A54-E6D8-FB3E-0076-5DED47452ECF}"/>
                </a:ext>
              </a:extLst>
            </p:cNvPr>
            <p:cNvSpPr txBox="1">
              <a:spLocks/>
            </p:cNvSpPr>
            <p:nvPr/>
          </p:nvSpPr>
          <p:spPr>
            <a:xfrm>
              <a:off x="304800" y="5791200"/>
              <a:ext cx="8305800" cy="381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0" normalizeH="0" noProof="0" dirty="0">
                  <a:ln>
                    <a:noFill/>
                  </a:ln>
                  <a:solidFill>
                    <a:srgbClr val="1E0000"/>
                  </a:solidFill>
                  <a:effectLst/>
                  <a:uLnTx/>
                  <a:uFillTx/>
                  <a:latin typeface="+mn-lt"/>
                  <a:ea typeface="+mn-ea"/>
                  <a:cs typeface="+mn-cs"/>
                </a:rPr>
                <a:t>    P. Sauer and M. Pai, </a:t>
              </a:r>
              <a:r>
                <a:rPr kumimoji="0" lang="en-US" sz="1800" b="0" i="1" u="none" strike="noStrike" kern="1200" cap="none" spc="0" normalizeH="0" noProof="0" dirty="0">
                  <a:ln>
                    <a:noFill/>
                  </a:ln>
                  <a:solidFill>
                    <a:srgbClr val="1E0000"/>
                  </a:solidFill>
                  <a:effectLst/>
                  <a:uLnTx/>
                  <a:uFillTx/>
                  <a:latin typeface="+mn-lt"/>
                  <a:ea typeface="+mn-ea"/>
                  <a:cs typeface="+mn-cs"/>
                </a:rPr>
                <a:t>Power System Dynamics and Stability</a:t>
              </a:r>
              <a:r>
                <a:rPr kumimoji="0" lang="en-US" sz="1800" b="0" i="0" u="none" strike="noStrike" kern="1200" cap="none" spc="0" normalizeH="0" noProof="0" dirty="0">
                  <a:ln>
                    <a:noFill/>
                  </a:ln>
                  <a:solidFill>
                    <a:srgbClr val="1E0000"/>
                  </a:solidFill>
                  <a:effectLst/>
                  <a:uLnTx/>
                  <a:uFillTx/>
                  <a:latin typeface="+mn-lt"/>
                  <a:ea typeface="+mn-ea"/>
                  <a:cs typeface="+mn-cs"/>
                </a:rPr>
                <a:t>, Stipes Publishing, 2006.</a:t>
              </a:r>
            </a:p>
          </p:txBody>
        </p:sp>
      </p:grpSp>
      <p:sp>
        <p:nvSpPr>
          <p:cNvPr id="3" name="Slide Number Placeholder 1">
            <a:extLst>
              <a:ext uri="{FF2B5EF4-FFF2-40B4-BE49-F238E27FC236}">
                <a16:creationId xmlns:a16="http://schemas.microsoft.com/office/drawing/2014/main" id="{29F32485-5488-2834-6EAA-3C3CB9D1BB4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23</a:t>
            </a:fld>
            <a:endParaRPr lang="en-US" dirty="0">
              <a:solidFill>
                <a:srgbClr val="1E0000"/>
              </a:solidFill>
            </a:endParaRPr>
          </a:p>
        </p:txBody>
      </p:sp>
    </p:spTree>
    <p:extLst>
      <p:ext uri="{BB962C8B-B14F-4D97-AF65-F5344CB8AC3E}">
        <p14:creationId xmlns:p14="http://schemas.microsoft.com/office/powerpoint/2010/main" val="2791903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FDB9-CB3A-A304-2103-585F443D36B7}"/>
              </a:ext>
            </a:extLst>
          </p:cNvPr>
          <p:cNvSpPr>
            <a:spLocks noGrp="1"/>
          </p:cNvSpPr>
          <p:nvPr>
            <p:ph type="title"/>
          </p:nvPr>
        </p:nvSpPr>
        <p:spPr/>
        <p:txBody>
          <a:bodyPr/>
          <a:lstStyle/>
          <a:p>
            <a:r>
              <a:rPr lang="en-US" dirty="0"/>
              <a:t>Synchronous Generator Models</a:t>
            </a:r>
          </a:p>
        </p:txBody>
      </p:sp>
      <p:pic>
        <p:nvPicPr>
          <p:cNvPr id="4" name="Picture 2" descr="C:\pw\version.150\SimulatorHelp\Content\image\Transient_Overview_Generator_Model_Relationships.gif">
            <a:extLst>
              <a:ext uri="{FF2B5EF4-FFF2-40B4-BE49-F238E27FC236}">
                <a16:creationId xmlns:a16="http://schemas.microsoft.com/office/drawing/2014/main" id="{430CC84D-FFF0-94F0-E695-3D548A7B31C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1000" y="1453497"/>
            <a:ext cx="6477000" cy="3397250"/>
          </a:xfrm>
          <a:prstGeom prst="rect">
            <a:avLst/>
          </a:prstGeom>
          <a:noFill/>
          <a:ln w="9525">
            <a:noFill/>
            <a:miter lim="800000"/>
            <a:headEnd/>
            <a:tailEnd/>
          </a:ln>
        </p:spPr>
      </p:pic>
      <p:pic>
        <p:nvPicPr>
          <p:cNvPr id="5" name="Picture 2" descr="C:\pw\version.150\SimulatorHelp\Content\image\Transient_Overview_Generator_Model_Relationships_Equations.gif">
            <a:extLst>
              <a:ext uri="{FF2B5EF4-FFF2-40B4-BE49-F238E27FC236}">
                <a16:creationId xmlns:a16="http://schemas.microsoft.com/office/drawing/2014/main" id="{AB9FFD18-27BC-5598-631D-DE697B8D47A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r="44186" b="50920"/>
          <a:stretch>
            <a:fillRect/>
          </a:stretch>
        </p:blipFill>
        <p:spPr bwMode="auto">
          <a:xfrm>
            <a:off x="7391400" y="1447800"/>
            <a:ext cx="2743200" cy="1524000"/>
          </a:xfrm>
          <a:prstGeom prst="rect">
            <a:avLst/>
          </a:prstGeom>
          <a:noFill/>
          <a:ln w="9525">
            <a:noFill/>
            <a:miter lim="800000"/>
            <a:headEnd/>
            <a:tailEnd/>
          </a:ln>
        </p:spPr>
      </p:pic>
      <p:pic>
        <p:nvPicPr>
          <p:cNvPr id="6" name="Picture 2" descr="C:\pw\version.150\SimulatorHelp\Content\image\Transient_Overview_Generator_Model_Relationships_Equations.gif">
            <a:extLst>
              <a:ext uri="{FF2B5EF4-FFF2-40B4-BE49-F238E27FC236}">
                <a16:creationId xmlns:a16="http://schemas.microsoft.com/office/drawing/2014/main" id="{641EF168-D119-9625-A2E6-6BA5EE396C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t="49080"/>
          <a:stretch>
            <a:fillRect/>
          </a:stretch>
        </p:blipFill>
        <p:spPr bwMode="auto">
          <a:xfrm>
            <a:off x="6781800" y="3429000"/>
            <a:ext cx="4914900" cy="1581150"/>
          </a:xfrm>
          <a:prstGeom prst="rect">
            <a:avLst/>
          </a:prstGeom>
          <a:noFill/>
          <a:ln w="9525">
            <a:noFill/>
            <a:miter lim="800000"/>
            <a:headEnd/>
            <a:tailEnd/>
          </a:ln>
        </p:spPr>
      </p:pic>
      <p:sp>
        <p:nvSpPr>
          <p:cNvPr id="7" name="Slide Number Placeholder 1">
            <a:extLst>
              <a:ext uri="{FF2B5EF4-FFF2-40B4-BE49-F238E27FC236}">
                <a16:creationId xmlns:a16="http://schemas.microsoft.com/office/drawing/2014/main" id="{CB695C64-2C40-6054-F6BF-24F2371C4D5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24</a:t>
            </a:fld>
            <a:endParaRPr lang="en-US" dirty="0">
              <a:solidFill>
                <a:srgbClr val="1E0000"/>
              </a:solidFill>
            </a:endParaRPr>
          </a:p>
        </p:txBody>
      </p:sp>
    </p:spTree>
    <p:extLst>
      <p:ext uri="{BB962C8B-B14F-4D97-AF65-F5344CB8AC3E}">
        <p14:creationId xmlns:p14="http://schemas.microsoft.com/office/powerpoint/2010/main" val="130702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E934-F088-02FB-FBE1-28DD89B47EB2}"/>
              </a:ext>
            </a:extLst>
          </p:cNvPr>
          <p:cNvSpPr>
            <a:spLocks noGrp="1"/>
          </p:cNvSpPr>
          <p:nvPr>
            <p:ph type="title"/>
          </p:nvPr>
        </p:nvSpPr>
        <p:spPr>
          <a:xfrm>
            <a:off x="457200" y="76200"/>
            <a:ext cx="11582400" cy="1066800"/>
          </a:xfrm>
        </p:spPr>
        <p:txBody>
          <a:bodyPr/>
          <a:lstStyle/>
          <a:p>
            <a:r>
              <a:rPr lang="en-US" dirty="0"/>
              <a:t>There can be Hundreds of Different Types of Models</a:t>
            </a:r>
          </a:p>
        </p:txBody>
      </p:sp>
      <p:sp>
        <p:nvSpPr>
          <p:cNvPr id="3" name="Content Placeholder 2">
            <a:extLst>
              <a:ext uri="{FF2B5EF4-FFF2-40B4-BE49-F238E27FC236}">
                <a16:creationId xmlns:a16="http://schemas.microsoft.com/office/drawing/2014/main" id="{ED68BBD2-801E-AAB2-65BB-145EF66E38F0}"/>
              </a:ext>
            </a:extLst>
          </p:cNvPr>
          <p:cNvSpPr>
            <a:spLocks noGrp="1"/>
          </p:cNvSpPr>
          <p:nvPr>
            <p:ph idx="1"/>
          </p:nvPr>
        </p:nvSpPr>
        <p:spPr>
          <a:xfrm>
            <a:off x="457200" y="1280160"/>
            <a:ext cx="5334000" cy="3733800"/>
          </a:xfrm>
        </p:spPr>
        <p:txBody>
          <a:bodyPr/>
          <a:lstStyle/>
          <a:p>
            <a:r>
              <a:rPr lang="en-US" dirty="0"/>
              <a:t>In a project we are doing looking at connecting the North American Eastern and Western grids we have a case with 120,000 buses, and 248 different types of dynamic models, and a total of 64,500 different dynamic model instances</a:t>
            </a:r>
          </a:p>
          <a:p>
            <a:pPr lvl="1"/>
            <a:r>
              <a:rPr lang="en-US" dirty="0"/>
              <a:t>Each instance can have many different parameters</a:t>
            </a:r>
          </a:p>
          <a:p>
            <a:endParaRPr lang="en-US" dirty="0"/>
          </a:p>
        </p:txBody>
      </p:sp>
      <p:pic>
        <p:nvPicPr>
          <p:cNvPr id="7" name="Picture 6">
            <a:extLst>
              <a:ext uri="{FF2B5EF4-FFF2-40B4-BE49-F238E27FC236}">
                <a16:creationId xmlns:a16="http://schemas.microsoft.com/office/drawing/2014/main" id="{DEF91722-478E-DCF8-A99A-710F85CEFC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6000" y="1280160"/>
            <a:ext cx="5257800" cy="5500468"/>
          </a:xfrm>
          <a:prstGeom prst="rect">
            <a:avLst/>
          </a:prstGeom>
        </p:spPr>
      </p:pic>
      <p:sp>
        <p:nvSpPr>
          <p:cNvPr id="4" name="Slide Number Placeholder 1">
            <a:extLst>
              <a:ext uri="{FF2B5EF4-FFF2-40B4-BE49-F238E27FC236}">
                <a16:creationId xmlns:a16="http://schemas.microsoft.com/office/drawing/2014/main" id="{9291C3B3-77FE-86F2-1660-0884D6D6587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25</a:t>
            </a:fld>
            <a:endParaRPr lang="en-US" dirty="0">
              <a:solidFill>
                <a:srgbClr val="1E0000"/>
              </a:solidFill>
            </a:endParaRPr>
          </a:p>
        </p:txBody>
      </p:sp>
    </p:spTree>
    <p:extLst>
      <p:ext uri="{BB962C8B-B14F-4D97-AF65-F5344CB8AC3E}">
        <p14:creationId xmlns:p14="http://schemas.microsoft.com/office/powerpoint/2010/main" val="3712217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9C39-30D9-BCC7-55CF-8E3482D4411B}"/>
              </a:ext>
            </a:extLst>
          </p:cNvPr>
          <p:cNvSpPr>
            <a:spLocks noGrp="1"/>
          </p:cNvSpPr>
          <p:nvPr>
            <p:ph type="title"/>
          </p:nvPr>
        </p:nvSpPr>
        <p:spPr/>
        <p:txBody>
          <a:bodyPr/>
          <a:lstStyle/>
          <a:p>
            <a:r>
              <a:rPr lang="en-US" dirty="0"/>
              <a:t>Infinite Bus Modeling</a:t>
            </a:r>
          </a:p>
        </p:txBody>
      </p:sp>
      <p:sp>
        <p:nvSpPr>
          <p:cNvPr id="3" name="Content Placeholder 2">
            <a:extLst>
              <a:ext uri="{FF2B5EF4-FFF2-40B4-BE49-F238E27FC236}">
                <a16:creationId xmlns:a16="http://schemas.microsoft.com/office/drawing/2014/main" id="{FEA3F900-6EC4-4C13-79F2-71BDF746334A}"/>
              </a:ext>
            </a:extLst>
          </p:cNvPr>
          <p:cNvSpPr>
            <a:spLocks noGrp="1"/>
          </p:cNvSpPr>
          <p:nvPr>
            <p:ph idx="1"/>
          </p:nvPr>
        </p:nvSpPr>
        <p:spPr/>
        <p:txBody>
          <a:bodyPr/>
          <a:lstStyle/>
          <a:p>
            <a:pPr>
              <a:spcBef>
                <a:spcPts val="700"/>
              </a:spcBef>
              <a:buClr>
                <a:schemeClr val="accent1">
                  <a:lumMod val="50000"/>
                </a:schemeClr>
              </a:buClr>
              <a:buFont typeface="Times New Roman" pitchFamily="18" charset="0"/>
              <a:buChar char="•"/>
            </a:pPr>
            <a:r>
              <a:rPr lang="en-US" altLang="en-US" dirty="0">
                <a:solidFill>
                  <a:srgbClr val="000000"/>
                </a:solidFill>
              </a:rPr>
              <a:t>An infinite bus is assumed to have a fixed voltage magnitude and angle; hence its frequency is also fixed at the nominal value.</a:t>
            </a:r>
          </a:p>
          <a:p>
            <a:pPr lvl="1">
              <a:spcBef>
                <a:spcPts val="600"/>
              </a:spcBef>
              <a:buClr>
                <a:schemeClr val="accent1">
                  <a:lumMod val="50000"/>
                </a:schemeClr>
              </a:buClr>
              <a:buFont typeface="Times New Roman" pitchFamily="18" charset="0"/>
              <a:buChar char="–"/>
            </a:pPr>
            <a:r>
              <a:rPr lang="en-US" altLang="en-US" dirty="0">
                <a:solidFill>
                  <a:srgbClr val="000000"/>
                </a:solidFill>
              </a:rPr>
              <a:t>Infinite buses obviously do not exist, but at least one (e.g., a slack bus) is needed in every power flow island</a:t>
            </a:r>
          </a:p>
          <a:p>
            <a:pPr lvl="1">
              <a:spcBef>
                <a:spcPts val="600"/>
              </a:spcBef>
              <a:buClr>
                <a:schemeClr val="accent1">
                  <a:lumMod val="50000"/>
                </a:schemeClr>
              </a:buClr>
              <a:buFont typeface="Times New Roman" pitchFamily="18" charset="0"/>
              <a:buChar char="–"/>
            </a:pPr>
            <a:r>
              <a:rPr lang="en-US" altLang="en-US" dirty="0">
                <a:solidFill>
                  <a:srgbClr val="000000"/>
                </a:solidFill>
              </a:rPr>
              <a:t>Infinite buses can be a useful concept when learning about transient stability and when “debugging models”</a:t>
            </a:r>
          </a:p>
          <a:p>
            <a:pPr lvl="1">
              <a:spcBef>
                <a:spcPts val="600"/>
              </a:spcBef>
              <a:buClr>
                <a:schemeClr val="accent1">
                  <a:lumMod val="50000"/>
                </a:schemeClr>
              </a:buClr>
              <a:buFont typeface="Times New Roman" pitchFamily="18" charset="0"/>
              <a:buChar char="–"/>
            </a:pPr>
            <a:r>
              <a:rPr lang="en-US" altLang="en-US" dirty="0">
                <a:solidFill>
                  <a:srgbClr val="000000"/>
                </a:solidFill>
              </a:rPr>
              <a:t>By default PowerWorld Simulator does NOT treat the slack bus as an infinite bus, but does provide an option.</a:t>
            </a:r>
          </a:p>
          <a:p>
            <a:pPr lvl="1">
              <a:spcBef>
                <a:spcPts val="600"/>
              </a:spcBef>
              <a:buClr>
                <a:schemeClr val="accent1">
                  <a:lumMod val="50000"/>
                </a:schemeClr>
              </a:buClr>
              <a:buFont typeface="Times New Roman" pitchFamily="18" charset="0"/>
              <a:buChar char="–"/>
            </a:pPr>
            <a:r>
              <a:rPr lang="en-US" altLang="en-US" dirty="0">
                <a:solidFill>
                  <a:srgbClr val="000000"/>
                </a:solidFill>
              </a:rPr>
              <a:t>Here we will use this option in creating a simple case by selecting </a:t>
            </a:r>
            <a:r>
              <a:rPr lang="en-US" altLang="en-US" b="1" dirty="0">
                <a:solidFill>
                  <a:srgbClr val="000000"/>
                </a:solidFill>
              </a:rPr>
              <a:t>Options </a:t>
            </a:r>
            <a:r>
              <a:rPr lang="en-US" altLang="en-US" dirty="0">
                <a:solidFill>
                  <a:srgbClr val="000000"/>
                </a:solidFill>
              </a:rPr>
              <a:t>and the </a:t>
            </a:r>
            <a:r>
              <a:rPr lang="en-US" altLang="en-US" b="1" dirty="0">
                <a:solidFill>
                  <a:srgbClr val="000000"/>
                </a:solidFill>
              </a:rPr>
              <a:t>Power System Model</a:t>
            </a:r>
            <a:r>
              <a:rPr lang="en-US" altLang="en-US" dirty="0">
                <a:solidFill>
                  <a:srgbClr val="000000"/>
                </a:solidFill>
              </a:rPr>
              <a:t> tab; set </a:t>
            </a:r>
            <a:r>
              <a:rPr lang="en-US" altLang="en-US" b="1" dirty="0">
                <a:solidFill>
                  <a:srgbClr val="000000"/>
                </a:solidFill>
              </a:rPr>
              <a:t>Infinite Bus Modeling</a:t>
            </a:r>
            <a:r>
              <a:rPr lang="en-US" altLang="en-US" dirty="0">
                <a:solidFill>
                  <a:srgbClr val="000000"/>
                </a:solidFill>
              </a:rPr>
              <a:t> to “Model the power flow slack bus(es) as infinite buses”</a:t>
            </a:r>
          </a:p>
          <a:p>
            <a:endParaRPr lang="en-US" dirty="0"/>
          </a:p>
        </p:txBody>
      </p:sp>
      <p:sp>
        <p:nvSpPr>
          <p:cNvPr id="4" name="Slide Number Placeholder 1">
            <a:extLst>
              <a:ext uri="{FF2B5EF4-FFF2-40B4-BE49-F238E27FC236}">
                <a16:creationId xmlns:a16="http://schemas.microsoft.com/office/drawing/2014/main" id="{28C1013E-D7A0-15A2-872A-18D932ABAB4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26</a:t>
            </a:fld>
            <a:endParaRPr lang="en-US" dirty="0">
              <a:solidFill>
                <a:srgbClr val="1E0000"/>
              </a:solidFill>
            </a:endParaRPr>
          </a:p>
        </p:txBody>
      </p:sp>
    </p:spTree>
    <p:extLst>
      <p:ext uri="{BB962C8B-B14F-4D97-AF65-F5344CB8AC3E}">
        <p14:creationId xmlns:p14="http://schemas.microsoft.com/office/powerpoint/2010/main" val="72169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3DD5-FE6A-304E-8D86-705051F58752}"/>
              </a:ext>
            </a:extLst>
          </p:cNvPr>
          <p:cNvSpPr>
            <a:spLocks noGrp="1"/>
          </p:cNvSpPr>
          <p:nvPr>
            <p:ph type="title"/>
          </p:nvPr>
        </p:nvSpPr>
        <p:spPr/>
        <p:txBody>
          <a:bodyPr/>
          <a:lstStyle/>
          <a:p>
            <a:r>
              <a:rPr lang="en-US" dirty="0"/>
              <a:t>Quickly Setting Up a Dynamics Case</a:t>
            </a:r>
          </a:p>
        </p:txBody>
      </p:sp>
      <p:sp>
        <p:nvSpPr>
          <p:cNvPr id="3" name="Content Placeholder 2">
            <a:extLst>
              <a:ext uri="{FF2B5EF4-FFF2-40B4-BE49-F238E27FC236}">
                <a16:creationId xmlns:a16="http://schemas.microsoft.com/office/drawing/2014/main" id="{C2CCEAAC-7169-E721-5743-0448856C71D7}"/>
              </a:ext>
            </a:extLst>
          </p:cNvPr>
          <p:cNvSpPr>
            <a:spLocks noGrp="1"/>
          </p:cNvSpPr>
          <p:nvPr>
            <p:ph idx="1"/>
          </p:nvPr>
        </p:nvSpPr>
        <p:spPr/>
        <p:txBody>
          <a:bodyPr/>
          <a:lstStyle/>
          <a:p>
            <a:r>
              <a:rPr lang="en-US" dirty="0"/>
              <a:t>Open the case Example_13_4_NoModels; this is a four bus power flow case with no dynamic models</a:t>
            </a:r>
          </a:p>
          <a:p>
            <a:r>
              <a:rPr lang="en-US" dirty="0"/>
              <a:t>To add a model, right-click on the Bus 4 generator, select </a:t>
            </a:r>
            <a:r>
              <a:rPr lang="en-US" b="1" dirty="0"/>
              <a:t>Generator Information Dialog</a:t>
            </a:r>
            <a:r>
              <a:rPr lang="en-US" dirty="0"/>
              <a:t>; go to the </a:t>
            </a:r>
            <a:r>
              <a:rPr lang="en-US" b="1" dirty="0"/>
              <a:t>Stability page</a:t>
            </a:r>
            <a:r>
              <a:rPr lang="en-US" dirty="0"/>
              <a:t>; on the Machine Models tab click </a:t>
            </a:r>
            <a:r>
              <a:rPr lang="en-US" b="1" dirty="0"/>
              <a:t>Insert</a:t>
            </a:r>
            <a:r>
              <a:rPr lang="en-US" dirty="0"/>
              <a:t> and select GENCLS; click </a:t>
            </a:r>
            <a:r>
              <a:rPr lang="en-US" b="1" dirty="0"/>
              <a:t>OK</a:t>
            </a:r>
          </a:p>
          <a:p>
            <a:pPr lvl="1"/>
            <a:r>
              <a:rPr lang="en-US" dirty="0"/>
              <a:t>This added a very simple dynamic model for the generator</a:t>
            </a:r>
          </a:p>
          <a:p>
            <a:r>
              <a:rPr lang="en-US" dirty="0"/>
              <a:t>Select </a:t>
            </a:r>
            <a:r>
              <a:rPr lang="en-US" b="1" dirty="0"/>
              <a:t>Add Ons, Transient Stability</a:t>
            </a:r>
            <a:r>
              <a:rPr lang="en-US" dirty="0"/>
              <a:t>; click </a:t>
            </a:r>
            <a:r>
              <a:rPr lang="en-US" b="1" dirty="0"/>
              <a:t>Run Transient Stability</a:t>
            </a:r>
          </a:p>
          <a:p>
            <a:pPr lvl="1"/>
            <a:r>
              <a:rPr lang="en-US" dirty="0"/>
              <a:t>This does the simulation, but nothing occurs because no contingency events have been defined</a:t>
            </a:r>
          </a:p>
        </p:txBody>
      </p:sp>
      <p:sp>
        <p:nvSpPr>
          <p:cNvPr id="4" name="Slide Number Placeholder 1">
            <a:extLst>
              <a:ext uri="{FF2B5EF4-FFF2-40B4-BE49-F238E27FC236}">
                <a16:creationId xmlns:a16="http://schemas.microsoft.com/office/drawing/2014/main" id="{02EE7F66-5AA6-F2CC-60E4-49B7FAB302E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27</a:t>
            </a:fld>
            <a:endParaRPr lang="en-US" dirty="0">
              <a:solidFill>
                <a:srgbClr val="1E0000"/>
              </a:solidFill>
            </a:endParaRPr>
          </a:p>
        </p:txBody>
      </p:sp>
    </p:spTree>
    <p:extLst>
      <p:ext uri="{BB962C8B-B14F-4D97-AF65-F5344CB8AC3E}">
        <p14:creationId xmlns:p14="http://schemas.microsoft.com/office/powerpoint/2010/main" val="349863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10FF-A91B-AFB4-0860-0204D409147A}"/>
              </a:ext>
            </a:extLst>
          </p:cNvPr>
          <p:cNvSpPr>
            <a:spLocks noGrp="1"/>
          </p:cNvSpPr>
          <p:nvPr>
            <p:ph type="title"/>
          </p:nvPr>
        </p:nvSpPr>
        <p:spPr/>
        <p:txBody>
          <a:bodyPr/>
          <a:lstStyle/>
          <a:p>
            <a:r>
              <a:rPr lang="en-US" dirty="0"/>
              <a:t>Quickly Setting Up a Dynamics Case, cont.</a:t>
            </a:r>
          </a:p>
        </p:txBody>
      </p:sp>
      <p:sp>
        <p:nvSpPr>
          <p:cNvPr id="3" name="Content Placeholder 2">
            <a:extLst>
              <a:ext uri="{FF2B5EF4-FFF2-40B4-BE49-F238E27FC236}">
                <a16:creationId xmlns:a16="http://schemas.microsoft.com/office/drawing/2014/main" id="{1F21FAE2-495A-9E1B-F8AA-660D39D2AF38}"/>
              </a:ext>
            </a:extLst>
          </p:cNvPr>
          <p:cNvSpPr>
            <a:spLocks noGrp="1"/>
          </p:cNvSpPr>
          <p:nvPr>
            <p:ph idx="1"/>
          </p:nvPr>
        </p:nvSpPr>
        <p:spPr>
          <a:xfrm>
            <a:off x="457200" y="1280160"/>
            <a:ext cx="10363200" cy="3733800"/>
          </a:xfrm>
        </p:spPr>
        <p:txBody>
          <a:bodyPr/>
          <a:lstStyle/>
          <a:p>
            <a:r>
              <a:rPr lang="en-US" dirty="0"/>
              <a:t>On the </a:t>
            </a:r>
            <a:r>
              <a:rPr lang="en-US" b="1" dirty="0"/>
              <a:t>Transient Contingency Elements </a:t>
            </a:r>
            <a:r>
              <a:rPr lang="en-US" dirty="0"/>
              <a:t>tab click </a:t>
            </a:r>
            <a:r>
              <a:rPr lang="en-US" b="1" dirty="0"/>
              <a:t>Insert/Apply/Clear/Open </a:t>
            </a:r>
            <a:r>
              <a:rPr lang="en-US" dirty="0"/>
              <a:t>to put in a fault that is subsequently cleared; pick Bus 3 rerun the simulation</a:t>
            </a:r>
          </a:p>
          <a:p>
            <a:r>
              <a:rPr lang="en-US" dirty="0"/>
              <a:t> Got to the </a:t>
            </a:r>
            <a:r>
              <a:rPr lang="en-US" b="1" dirty="0"/>
              <a:t>Results from RAM </a:t>
            </a:r>
            <a:r>
              <a:rPr lang="en-US" dirty="0"/>
              <a:t>page and view the generator results</a:t>
            </a:r>
          </a:p>
          <a:p>
            <a:pPr lvl="1"/>
            <a:r>
              <a:rPr lang="en-US" dirty="0"/>
              <a:t>To see a plot of the results, right-click on any result column, and select </a:t>
            </a:r>
            <a:r>
              <a:rPr lang="en-US" b="1" dirty="0"/>
              <a:t>Plot Column</a:t>
            </a:r>
          </a:p>
          <a:p>
            <a:pPr lvl="1"/>
            <a:r>
              <a:rPr lang="en-US" dirty="0"/>
              <a:t>The result shows the generator oscillating</a:t>
            </a:r>
            <a:br>
              <a:rPr lang="en-US" dirty="0"/>
            </a:br>
            <a:r>
              <a:rPr lang="en-US" dirty="0"/>
              <a:t>as a result of the fault (the GENCLS </a:t>
            </a:r>
            <a:br>
              <a:rPr lang="en-US" dirty="0"/>
            </a:br>
            <a:r>
              <a:rPr lang="en-US" dirty="0"/>
              <a:t>model does not have implicit damping)</a:t>
            </a:r>
          </a:p>
          <a:p>
            <a:r>
              <a:rPr lang="en-US" dirty="0"/>
              <a:t>In PowerWorld there are many</a:t>
            </a:r>
            <a:br>
              <a:rPr lang="en-US" dirty="0"/>
            </a:br>
            <a:r>
              <a:rPr lang="en-US" dirty="0"/>
              <a:t>ways to further customize and</a:t>
            </a:r>
            <a:br>
              <a:rPr lang="en-US" dirty="0"/>
            </a:br>
            <a:r>
              <a:rPr lang="en-US" dirty="0"/>
              <a:t>expand the simulation</a:t>
            </a:r>
          </a:p>
        </p:txBody>
      </p:sp>
      <p:pic>
        <p:nvPicPr>
          <p:cNvPr id="5" name="Picture 4">
            <a:extLst>
              <a:ext uri="{FF2B5EF4-FFF2-40B4-BE49-F238E27FC236}">
                <a16:creationId xmlns:a16="http://schemas.microsoft.com/office/drawing/2014/main" id="{4DEBF060-C429-FB24-6A91-795FA90182ED}"/>
              </a:ext>
            </a:extLst>
          </p:cNvPr>
          <p:cNvPicPr>
            <a:picLocks noChangeAspect="1"/>
          </p:cNvPicPr>
          <p:nvPr/>
        </p:nvPicPr>
        <p:blipFill>
          <a:blip r:embed="rId2"/>
          <a:stretch>
            <a:fillRect/>
          </a:stretch>
        </p:blipFill>
        <p:spPr>
          <a:xfrm>
            <a:off x="7162800" y="3810000"/>
            <a:ext cx="3581400" cy="2825262"/>
          </a:xfrm>
          <a:prstGeom prst="rect">
            <a:avLst/>
          </a:prstGeom>
        </p:spPr>
      </p:pic>
      <p:sp>
        <p:nvSpPr>
          <p:cNvPr id="6" name="Slide Number Placeholder 1">
            <a:extLst>
              <a:ext uri="{FF2B5EF4-FFF2-40B4-BE49-F238E27FC236}">
                <a16:creationId xmlns:a16="http://schemas.microsoft.com/office/drawing/2014/main" id="{4847791E-8242-6611-8011-52E764D69E3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28</a:t>
            </a:fld>
            <a:endParaRPr lang="en-US" dirty="0">
              <a:solidFill>
                <a:srgbClr val="1E0000"/>
              </a:solidFill>
            </a:endParaRPr>
          </a:p>
        </p:txBody>
      </p:sp>
    </p:spTree>
    <p:extLst>
      <p:ext uri="{BB962C8B-B14F-4D97-AF65-F5344CB8AC3E}">
        <p14:creationId xmlns:p14="http://schemas.microsoft.com/office/powerpoint/2010/main" val="343243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89DD-18CB-B48D-985C-DF477FAA670C}"/>
              </a:ext>
            </a:extLst>
          </p:cNvPr>
          <p:cNvSpPr>
            <a:spLocks noGrp="1"/>
          </p:cNvSpPr>
          <p:nvPr>
            <p:ph type="title"/>
          </p:nvPr>
        </p:nvSpPr>
        <p:spPr/>
        <p:txBody>
          <a:bodyPr/>
          <a:lstStyle/>
          <a:p>
            <a:r>
              <a:rPr lang="en-US" dirty="0"/>
              <a:t>A Few Definitions</a:t>
            </a:r>
          </a:p>
        </p:txBody>
      </p:sp>
      <p:sp>
        <p:nvSpPr>
          <p:cNvPr id="3" name="Content Placeholder 2">
            <a:extLst>
              <a:ext uri="{FF2B5EF4-FFF2-40B4-BE49-F238E27FC236}">
                <a16:creationId xmlns:a16="http://schemas.microsoft.com/office/drawing/2014/main" id="{A4F7EF42-3906-732C-2085-1BB10EE58F2E}"/>
              </a:ext>
            </a:extLst>
          </p:cNvPr>
          <p:cNvSpPr>
            <a:spLocks noGrp="1"/>
          </p:cNvSpPr>
          <p:nvPr>
            <p:ph idx="1"/>
          </p:nvPr>
        </p:nvSpPr>
        <p:spPr>
          <a:xfrm>
            <a:off x="457200" y="1280160"/>
            <a:ext cx="11582400" cy="3733800"/>
          </a:xfrm>
        </p:spPr>
        <p:txBody>
          <a:bodyPr/>
          <a:lstStyle/>
          <a:p>
            <a:r>
              <a:rPr lang="en-US" dirty="0"/>
              <a:t>The words model or modeling have lots of definitions.  A germane one is </a:t>
            </a:r>
          </a:p>
          <a:p>
            <a:pPr lvl="1"/>
            <a:r>
              <a:rPr lang="en-US" dirty="0"/>
              <a:t>"Modeling and simulation (M&amp;S) is the use of a physical or logical representation of a given system to generate data and help determine decisions or make predictions about the system.”</a:t>
            </a:r>
          </a:p>
          <a:p>
            <a:r>
              <a:rPr lang="en-US" dirty="0"/>
              <a:t>Modeling is crucial for power system dynamics and stability since we can’t (easily) physically build the system being considered</a:t>
            </a:r>
          </a:p>
          <a:p>
            <a:r>
              <a:rPr lang="en-US" i="1" dirty="0"/>
              <a:t>Dynamics </a:t>
            </a:r>
            <a:r>
              <a:rPr lang="en-US" dirty="0"/>
              <a:t>also has several definitions, with a common one “the study of how moving objects behave” (here the “moving objects” includes electrical values</a:t>
            </a:r>
          </a:p>
          <a:p>
            <a:r>
              <a:rPr lang="en-US" dirty="0"/>
              <a:t>Likewise </a:t>
            </a:r>
            <a:r>
              <a:rPr lang="en-US" i="1" dirty="0"/>
              <a:t>Stability</a:t>
            </a:r>
            <a:r>
              <a:rPr lang="en-US" dirty="0"/>
              <a:t> has several definitions, with a germane one here is “the property of a body (or system) that causes it to return to its original condition when disturbed.”</a:t>
            </a:r>
          </a:p>
          <a:p>
            <a:endParaRPr lang="en-US" dirty="0"/>
          </a:p>
        </p:txBody>
      </p:sp>
      <p:sp>
        <p:nvSpPr>
          <p:cNvPr id="4" name="Slide Number Placeholder 1">
            <a:extLst>
              <a:ext uri="{FF2B5EF4-FFF2-40B4-BE49-F238E27FC236}">
                <a16:creationId xmlns:a16="http://schemas.microsoft.com/office/drawing/2014/main" id="{40129A67-57E5-801C-6BE0-F5B2E8084C0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a:t>
            </a:fld>
            <a:endParaRPr lang="en-US" dirty="0">
              <a:solidFill>
                <a:srgbClr val="1E0000"/>
              </a:solidFill>
            </a:endParaRPr>
          </a:p>
        </p:txBody>
      </p:sp>
    </p:spTree>
    <p:extLst>
      <p:ext uri="{BB962C8B-B14F-4D97-AF65-F5344CB8AC3E}">
        <p14:creationId xmlns:p14="http://schemas.microsoft.com/office/powerpoint/2010/main" val="58197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613D-16DE-A0D7-0292-7755B684CE47}"/>
              </a:ext>
            </a:extLst>
          </p:cNvPr>
          <p:cNvSpPr>
            <a:spLocks noGrp="1"/>
          </p:cNvSpPr>
          <p:nvPr>
            <p:ph type="title"/>
          </p:nvPr>
        </p:nvSpPr>
        <p:spPr/>
        <p:txBody>
          <a:bodyPr/>
          <a:lstStyle/>
          <a:p>
            <a:r>
              <a:rPr lang="en-US" altLang="en-US" dirty="0"/>
              <a:t>Frequency Response for Generation Loss</a:t>
            </a:r>
            <a:endParaRPr lang="en-US" dirty="0"/>
          </a:p>
        </p:txBody>
      </p:sp>
      <p:sp>
        <p:nvSpPr>
          <p:cNvPr id="3" name="Content Placeholder 2">
            <a:extLst>
              <a:ext uri="{FF2B5EF4-FFF2-40B4-BE49-F238E27FC236}">
                <a16:creationId xmlns:a16="http://schemas.microsoft.com/office/drawing/2014/main" id="{D5F296B5-2C85-B25B-DCDF-44588C4E6818}"/>
              </a:ext>
            </a:extLst>
          </p:cNvPr>
          <p:cNvSpPr>
            <a:spLocks noGrp="1"/>
          </p:cNvSpPr>
          <p:nvPr>
            <p:ph idx="1"/>
          </p:nvPr>
        </p:nvSpPr>
        <p:spPr>
          <a:xfrm>
            <a:off x="457200" y="1280160"/>
            <a:ext cx="11658600" cy="3733800"/>
          </a:xfrm>
        </p:spPr>
        <p:txBody>
          <a:bodyPr/>
          <a:lstStyle/>
          <a:p>
            <a:r>
              <a:rPr lang="en-US" altLang="en-US" dirty="0"/>
              <a:t>A common contingency is the response of the grid to the loss of a large generator</a:t>
            </a:r>
          </a:p>
          <a:p>
            <a:r>
              <a:rPr lang="en-US" altLang="en-US" dirty="0"/>
              <a:t>In response to a rapid loss of generation, in the initial seconds the system frequency will decrease as energy stored in the rotating masses is transformed into electric energy</a:t>
            </a:r>
          </a:p>
          <a:p>
            <a:pPr lvl="1"/>
            <a:r>
              <a:rPr lang="en-US" altLang="en-US" dirty="0"/>
              <a:t>Some generation, such as solar PV has no inertia, and for most new wind turbines the inertia is not seen by the system </a:t>
            </a:r>
          </a:p>
          <a:p>
            <a:r>
              <a:rPr lang="en-US" altLang="en-US" dirty="0"/>
              <a:t>Within seconds governors respond, increasing the power output of controllable generation</a:t>
            </a:r>
          </a:p>
          <a:p>
            <a:pPr lvl="1"/>
            <a:r>
              <a:rPr lang="en-US" altLang="en-US" dirty="0"/>
              <a:t>Many conventional units are operated so they only respond to over frequency situations</a:t>
            </a:r>
          </a:p>
          <a:p>
            <a:pPr lvl="1"/>
            <a:r>
              <a:rPr lang="en-US" altLang="en-US" dirty="0"/>
              <a:t>Solar PV and wind are usually operated in North America at maximum power so they have no reserves to contribute  </a:t>
            </a:r>
          </a:p>
          <a:p>
            <a:endParaRPr lang="en-US" dirty="0"/>
          </a:p>
        </p:txBody>
      </p:sp>
      <p:sp>
        <p:nvSpPr>
          <p:cNvPr id="4" name="Slide Number Placeholder 1">
            <a:extLst>
              <a:ext uri="{FF2B5EF4-FFF2-40B4-BE49-F238E27FC236}">
                <a16:creationId xmlns:a16="http://schemas.microsoft.com/office/drawing/2014/main" id="{9288AF46-2361-8501-24C3-53479C3E98A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29</a:t>
            </a:fld>
            <a:endParaRPr lang="en-US" dirty="0">
              <a:solidFill>
                <a:srgbClr val="1E0000"/>
              </a:solidFill>
            </a:endParaRPr>
          </a:p>
        </p:txBody>
      </p:sp>
    </p:spTree>
    <p:extLst>
      <p:ext uri="{BB962C8B-B14F-4D97-AF65-F5344CB8AC3E}">
        <p14:creationId xmlns:p14="http://schemas.microsoft.com/office/powerpoint/2010/main" val="1445653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DE19-28A3-88FB-BE34-75B8CC428E58}"/>
              </a:ext>
            </a:extLst>
          </p:cNvPr>
          <p:cNvSpPr>
            <a:spLocks noGrp="1"/>
          </p:cNvSpPr>
          <p:nvPr>
            <p:ph type="title"/>
          </p:nvPr>
        </p:nvSpPr>
        <p:spPr/>
        <p:txBody>
          <a:bodyPr/>
          <a:lstStyle/>
          <a:p>
            <a:r>
              <a:rPr lang="en-US" dirty="0"/>
              <a:t>Short Term (20 Seconds) Example</a:t>
            </a:r>
          </a:p>
        </p:txBody>
      </p:sp>
      <p:sp>
        <p:nvSpPr>
          <p:cNvPr id="3" name="Content Placeholder 2">
            <a:extLst>
              <a:ext uri="{FF2B5EF4-FFF2-40B4-BE49-F238E27FC236}">
                <a16:creationId xmlns:a16="http://schemas.microsoft.com/office/drawing/2014/main" id="{29C44088-0A22-231E-03E8-38A388B2A6E6}"/>
              </a:ext>
            </a:extLst>
          </p:cNvPr>
          <p:cNvSpPr>
            <a:spLocks noGrp="1"/>
          </p:cNvSpPr>
          <p:nvPr>
            <p:ph idx="1"/>
          </p:nvPr>
        </p:nvSpPr>
        <p:spPr>
          <a:xfrm>
            <a:off x="457200" y="1280160"/>
            <a:ext cx="11297920" cy="1005840"/>
          </a:xfrm>
        </p:spPr>
        <p:txBody>
          <a:bodyPr/>
          <a:lstStyle/>
          <a:p>
            <a:r>
              <a:rPr lang="en-US" altLang="en-US" sz="2800" dirty="0">
                <a:solidFill>
                  <a:srgbClr val="1E0000"/>
                </a:solidFill>
                <a:latin typeface="+mn-lt"/>
              </a:rPr>
              <a:t>Figures show the frequency change as a result of the sudden  loss of a large amount of generation in the Southern WECC</a:t>
            </a:r>
          </a:p>
          <a:p>
            <a:endParaRPr lang="en-US" dirty="0"/>
          </a:p>
        </p:txBody>
      </p:sp>
      <p:sp>
        <p:nvSpPr>
          <p:cNvPr id="5" name="TextBox 4">
            <a:extLst>
              <a:ext uri="{FF2B5EF4-FFF2-40B4-BE49-F238E27FC236}">
                <a16:creationId xmlns:a16="http://schemas.microsoft.com/office/drawing/2014/main" id="{3442285D-27BE-147F-F925-193C8B36DFD4}"/>
              </a:ext>
            </a:extLst>
          </p:cNvPr>
          <p:cNvSpPr txBox="1">
            <a:spLocks noChangeArrowheads="1"/>
          </p:cNvSpPr>
          <p:nvPr/>
        </p:nvSpPr>
        <p:spPr bwMode="auto">
          <a:xfrm>
            <a:off x="2971800" y="6112557"/>
            <a:ext cx="224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en-US" sz="2400" dirty="0">
                <a:solidFill>
                  <a:srgbClr val="1E0000"/>
                </a:solidFill>
                <a:latin typeface="+mn-lt"/>
              </a:rPr>
              <a:t>Time in Seconds</a:t>
            </a:r>
          </a:p>
        </p:txBody>
      </p:sp>
      <p:pic>
        <p:nvPicPr>
          <p:cNvPr id="6" name="Picture 3">
            <a:extLst>
              <a:ext uri="{FF2B5EF4-FFF2-40B4-BE49-F238E27FC236}">
                <a16:creationId xmlns:a16="http://schemas.microsoft.com/office/drawing/2014/main" id="{E986CF69-69A9-AA43-5ED4-40A62979DB7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6400" y="2362200"/>
            <a:ext cx="48768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1CFB7D8-3958-1BC8-C9B1-8D531E2BD565}"/>
              </a:ext>
            </a:extLst>
          </p:cNvPr>
          <p:cNvSpPr txBox="1"/>
          <p:nvPr/>
        </p:nvSpPr>
        <p:spPr>
          <a:xfrm>
            <a:off x="583905" y="3852571"/>
            <a:ext cx="1600200" cy="461665"/>
          </a:xfrm>
          <a:prstGeom prst="rect">
            <a:avLst/>
          </a:prstGeom>
          <a:noFill/>
          <a:scene3d>
            <a:camera prst="orthographicFront">
              <a:rot lat="0" lon="0" rev="5400000"/>
            </a:camera>
            <a:lightRig rig="threePt" dir="t"/>
          </a:scene3d>
        </p:spPr>
        <p:txBody>
          <a:bodyPr wrap="square">
            <a:spAutoFit/>
          </a:bodyPr>
          <a:lstStyle/>
          <a:p>
            <a:pPr>
              <a:defRPr/>
            </a:pPr>
            <a:r>
              <a:rPr lang="en-US" sz="2400" dirty="0">
                <a:solidFill>
                  <a:srgbClr val="1E0000"/>
                </a:solidFill>
              </a:rPr>
              <a:t>Freq. Hz)</a:t>
            </a:r>
          </a:p>
        </p:txBody>
      </p:sp>
      <p:sp>
        <p:nvSpPr>
          <p:cNvPr id="8" name="TextBox 6">
            <a:extLst>
              <a:ext uri="{FF2B5EF4-FFF2-40B4-BE49-F238E27FC236}">
                <a16:creationId xmlns:a16="http://schemas.microsoft.com/office/drawing/2014/main" id="{454D6C74-96A7-3B35-F505-B0395390AE59}"/>
              </a:ext>
            </a:extLst>
          </p:cNvPr>
          <p:cNvSpPr txBox="1">
            <a:spLocks noChangeArrowheads="1"/>
          </p:cNvSpPr>
          <p:nvPr/>
        </p:nvSpPr>
        <p:spPr bwMode="auto">
          <a:xfrm>
            <a:off x="8610600" y="5752350"/>
            <a:ext cx="2568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en-US" sz="2400" dirty="0">
                <a:solidFill>
                  <a:srgbClr val="1E0000"/>
                </a:solidFill>
                <a:latin typeface="+mn-lt"/>
              </a:rPr>
              <a:t>Frequency Contour</a:t>
            </a:r>
          </a:p>
        </p:txBody>
      </p:sp>
      <p:pic>
        <p:nvPicPr>
          <p:cNvPr id="9" name="Picture 8">
            <a:extLst>
              <a:ext uri="{FF2B5EF4-FFF2-40B4-BE49-F238E27FC236}">
                <a16:creationId xmlns:a16="http://schemas.microsoft.com/office/drawing/2014/main" id="{296CFEFC-0F21-EA54-E0D5-7EFFD94D5B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77200" y="2209800"/>
            <a:ext cx="3124200" cy="352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1">
            <a:extLst>
              <a:ext uri="{FF2B5EF4-FFF2-40B4-BE49-F238E27FC236}">
                <a16:creationId xmlns:a16="http://schemas.microsoft.com/office/drawing/2014/main" id="{A8ABC5B2-4C1E-073D-455E-9FAA203933B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30</a:t>
            </a:fld>
            <a:endParaRPr lang="en-US" dirty="0">
              <a:solidFill>
                <a:srgbClr val="1E0000"/>
              </a:solidFill>
            </a:endParaRPr>
          </a:p>
        </p:txBody>
      </p:sp>
    </p:spTree>
    <p:extLst>
      <p:ext uri="{BB962C8B-B14F-4D97-AF65-F5344CB8AC3E}">
        <p14:creationId xmlns:p14="http://schemas.microsoft.com/office/powerpoint/2010/main" val="49991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3D44-814C-EAA1-CF0C-8A488A098AD4}"/>
              </a:ext>
            </a:extLst>
          </p:cNvPr>
          <p:cNvSpPr>
            <a:spLocks noGrp="1"/>
          </p:cNvSpPr>
          <p:nvPr>
            <p:ph type="title"/>
          </p:nvPr>
        </p:nvSpPr>
        <p:spPr/>
        <p:txBody>
          <a:bodyPr/>
          <a:lstStyle/>
          <a:p>
            <a:r>
              <a:rPr lang="en-US" dirty="0"/>
              <a:t>Frequency Contour Videos for the West and East</a:t>
            </a:r>
          </a:p>
        </p:txBody>
      </p:sp>
      <p:pic>
        <p:nvPicPr>
          <p:cNvPr id="5" name="Picture 4">
            <a:extLst>
              <a:ext uri="{FF2B5EF4-FFF2-40B4-BE49-F238E27FC236}">
                <a16:creationId xmlns:a16="http://schemas.microsoft.com/office/drawing/2014/main" id="{0638469F-B5EB-9707-71BB-0BC9F37DC90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4400" y="1280160"/>
            <a:ext cx="4419600" cy="5340350"/>
          </a:xfrm>
          <a:prstGeom prst="rect">
            <a:avLst/>
          </a:prstGeom>
        </p:spPr>
      </p:pic>
      <p:pic>
        <p:nvPicPr>
          <p:cNvPr id="9" name="Picture 8">
            <a:extLst>
              <a:ext uri="{FF2B5EF4-FFF2-40B4-BE49-F238E27FC236}">
                <a16:creationId xmlns:a16="http://schemas.microsoft.com/office/drawing/2014/main" id="{0D4CFF99-0A30-E98C-B617-BC56CE2D6CD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3244" y="1302949"/>
            <a:ext cx="4953000" cy="5359590"/>
          </a:xfrm>
          <a:prstGeom prst="rect">
            <a:avLst/>
          </a:prstGeom>
        </p:spPr>
      </p:pic>
      <p:sp>
        <p:nvSpPr>
          <p:cNvPr id="10" name="Slide Number Placeholder 1">
            <a:extLst>
              <a:ext uri="{FF2B5EF4-FFF2-40B4-BE49-F238E27FC236}">
                <a16:creationId xmlns:a16="http://schemas.microsoft.com/office/drawing/2014/main" id="{B21E592D-D6D0-08CF-3F07-C6371BD3CCF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31</a:t>
            </a:fld>
            <a:endParaRPr lang="en-US" dirty="0">
              <a:solidFill>
                <a:srgbClr val="1E0000"/>
              </a:solidFill>
            </a:endParaRPr>
          </a:p>
        </p:txBody>
      </p:sp>
      <p:sp>
        <p:nvSpPr>
          <p:cNvPr id="11" name="TextBox 4">
            <a:extLst>
              <a:ext uri="{FF2B5EF4-FFF2-40B4-BE49-F238E27FC236}">
                <a16:creationId xmlns:a16="http://schemas.microsoft.com/office/drawing/2014/main" id="{BB7A92A7-6A6D-7D29-5D8D-A4678E4217A8}"/>
              </a:ext>
            </a:extLst>
          </p:cNvPr>
          <p:cNvSpPr txBox="1">
            <a:spLocks noChangeArrowheads="1"/>
          </p:cNvSpPr>
          <p:nvPr/>
        </p:nvSpPr>
        <p:spPr bwMode="auto">
          <a:xfrm>
            <a:off x="1477188" y="6108627"/>
            <a:ext cx="4028440" cy="461665"/>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Video is FreqMovie_WECC</a:t>
            </a:r>
          </a:p>
        </p:txBody>
      </p:sp>
      <p:sp>
        <p:nvSpPr>
          <p:cNvPr id="12" name="TextBox 4">
            <a:extLst>
              <a:ext uri="{FF2B5EF4-FFF2-40B4-BE49-F238E27FC236}">
                <a16:creationId xmlns:a16="http://schemas.microsoft.com/office/drawing/2014/main" id="{F2309D29-4932-165B-C92D-16F95DD17397}"/>
              </a:ext>
            </a:extLst>
          </p:cNvPr>
          <p:cNvSpPr txBox="1">
            <a:spLocks noChangeArrowheads="1"/>
          </p:cNvSpPr>
          <p:nvPr/>
        </p:nvSpPr>
        <p:spPr bwMode="auto">
          <a:xfrm>
            <a:off x="6477000" y="6147451"/>
            <a:ext cx="4028440" cy="461665"/>
          </a:xfrm>
          <a:prstGeom prst="rect">
            <a:avLst/>
          </a:prstGeom>
          <a:solidFill>
            <a:schemeClr val="accent3">
              <a:lumMod val="95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000000"/>
                </a:solidFill>
                <a:latin typeface="+mn-lt"/>
              </a:rPr>
              <a:t>Video is FreqMovie_East</a:t>
            </a:r>
          </a:p>
        </p:txBody>
      </p:sp>
    </p:spTree>
    <p:extLst>
      <p:ext uri="{BB962C8B-B14F-4D97-AF65-F5344CB8AC3E}">
        <p14:creationId xmlns:p14="http://schemas.microsoft.com/office/powerpoint/2010/main" val="3426626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F1DE-B0A7-DED1-D931-6B9B1E3ED6AA}"/>
              </a:ext>
            </a:extLst>
          </p:cNvPr>
          <p:cNvSpPr>
            <a:spLocks noGrp="1"/>
          </p:cNvSpPr>
          <p:nvPr>
            <p:ph type="title"/>
          </p:nvPr>
        </p:nvSpPr>
        <p:spPr/>
        <p:txBody>
          <a:bodyPr/>
          <a:lstStyle/>
          <a:p>
            <a:r>
              <a:rPr lang="en-US" dirty="0"/>
              <a:t>Longer Term Frequency Recovery </a:t>
            </a:r>
          </a:p>
        </p:txBody>
      </p:sp>
      <p:pic>
        <p:nvPicPr>
          <p:cNvPr id="4" name="Picture 1027">
            <a:extLst>
              <a:ext uri="{FF2B5EF4-FFF2-40B4-BE49-F238E27FC236}">
                <a16:creationId xmlns:a16="http://schemas.microsoft.com/office/drawing/2014/main" id="{983874DB-592E-5B55-CA01-DB739D797BB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400" y="1295262"/>
            <a:ext cx="7558088"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TextBox 3">
            <a:extLst>
              <a:ext uri="{FF2B5EF4-FFF2-40B4-BE49-F238E27FC236}">
                <a16:creationId xmlns:a16="http://schemas.microsoft.com/office/drawing/2014/main" id="{119896EF-691B-6AEB-B60A-39FE9BB269F1}"/>
              </a:ext>
            </a:extLst>
          </p:cNvPr>
          <p:cNvSpPr txBox="1">
            <a:spLocks noChangeArrowheads="1"/>
          </p:cNvSpPr>
          <p:nvPr/>
        </p:nvSpPr>
        <p:spPr bwMode="auto">
          <a:xfrm>
            <a:off x="990600" y="5950332"/>
            <a:ext cx="7558088" cy="461665"/>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400" dirty="0">
                <a:solidFill>
                  <a:srgbClr val="1E0000"/>
                </a:solidFill>
              </a:rPr>
              <a:t>Normally </a:t>
            </a:r>
            <a:r>
              <a:rPr lang="en-US" altLang="en-US" dirty="0">
                <a:solidFill>
                  <a:srgbClr val="1E0000"/>
                </a:solidFill>
              </a:rPr>
              <a:t>the f</a:t>
            </a:r>
            <a:r>
              <a:rPr lang="en-US" altLang="en-US" sz="2400" dirty="0">
                <a:solidFill>
                  <a:srgbClr val="1E0000"/>
                </a:solidFill>
              </a:rPr>
              <a:t>requency recovers in about ten minutes </a:t>
            </a:r>
          </a:p>
        </p:txBody>
      </p:sp>
      <p:sp>
        <p:nvSpPr>
          <p:cNvPr id="3" name="Slide Number Placeholder 1">
            <a:extLst>
              <a:ext uri="{FF2B5EF4-FFF2-40B4-BE49-F238E27FC236}">
                <a16:creationId xmlns:a16="http://schemas.microsoft.com/office/drawing/2014/main" id="{E89FFC9C-0159-60BA-78B2-32C8C71C5B8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32</a:t>
            </a:fld>
            <a:endParaRPr lang="en-US" dirty="0">
              <a:solidFill>
                <a:srgbClr val="1E0000"/>
              </a:solidFill>
            </a:endParaRPr>
          </a:p>
        </p:txBody>
      </p:sp>
    </p:spTree>
    <p:extLst>
      <p:ext uri="{BB962C8B-B14F-4D97-AF65-F5344CB8AC3E}">
        <p14:creationId xmlns:p14="http://schemas.microsoft.com/office/powerpoint/2010/main" val="821764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DFD-187F-27B0-CD42-313DBC579B2F}"/>
              </a:ext>
            </a:extLst>
          </p:cNvPr>
          <p:cNvSpPr>
            <a:spLocks noGrp="1"/>
          </p:cNvSpPr>
          <p:nvPr>
            <p:ph type="title"/>
          </p:nvPr>
        </p:nvSpPr>
        <p:spPr/>
        <p:txBody>
          <a:bodyPr/>
          <a:lstStyle/>
          <a:p>
            <a:r>
              <a:rPr lang="en-US" dirty="0"/>
              <a:t>ERCOT Winter Storm Uri Frequency (2/15/21)</a:t>
            </a:r>
          </a:p>
        </p:txBody>
      </p:sp>
      <p:pic>
        <p:nvPicPr>
          <p:cNvPr id="4" name="Picture 3">
            <a:extLst>
              <a:ext uri="{FF2B5EF4-FFF2-40B4-BE49-F238E27FC236}">
                <a16:creationId xmlns:a16="http://schemas.microsoft.com/office/drawing/2014/main" id="{4A2EBF0A-C2AE-83BF-3CD5-6A6EA8099C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0731" y="1295400"/>
            <a:ext cx="10591800" cy="4773769"/>
          </a:xfrm>
          <a:prstGeom prst="rect">
            <a:avLst/>
          </a:prstGeom>
        </p:spPr>
      </p:pic>
      <p:sp>
        <p:nvSpPr>
          <p:cNvPr id="5" name="TextBox 4">
            <a:extLst>
              <a:ext uri="{FF2B5EF4-FFF2-40B4-BE49-F238E27FC236}">
                <a16:creationId xmlns:a16="http://schemas.microsoft.com/office/drawing/2014/main" id="{ED6C919D-EF82-9056-40CE-81E3FD9F7B84}"/>
              </a:ext>
            </a:extLst>
          </p:cNvPr>
          <p:cNvSpPr txBox="1"/>
          <p:nvPr/>
        </p:nvSpPr>
        <p:spPr>
          <a:xfrm>
            <a:off x="685800" y="6069169"/>
            <a:ext cx="10591800" cy="369332"/>
          </a:xfrm>
          <a:prstGeom prst="rect">
            <a:avLst/>
          </a:prstGeom>
          <a:noFill/>
        </p:spPr>
        <p:txBody>
          <a:bodyPr wrap="square">
            <a:spAutoFit/>
          </a:bodyPr>
          <a:lstStyle/>
          <a:p>
            <a:r>
              <a:rPr lang="en-US" sz="1800" dirty="0">
                <a:solidFill>
                  <a:schemeClr val="tx1">
                    <a:lumMod val="50000"/>
                  </a:schemeClr>
                </a:solidFill>
              </a:rPr>
              <a:t>Image source: https://www.ercot.com/files/docs/2021/03/03/Texas_Legislature_Hearings_2-25-2021.pdf</a:t>
            </a:r>
          </a:p>
        </p:txBody>
      </p:sp>
      <p:sp>
        <p:nvSpPr>
          <p:cNvPr id="3" name="Slide Number Placeholder 1">
            <a:extLst>
              <a:ext uri="{FF2B5EF4-FFF2-40B4-BE49-F238E27FC236}">
                <a16:creationId xmlns:a16="http://schemas.microsoft.com/office/drawing/2014/main" id="{CE6D8613-E971-14B5-7AEE-D232034B93C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33</a:t>
            </a:fld>
            <a:endParaRPr lang="en-US" dirty="0">
              <a:solidFill>
                <a:srgbClr val="1E0000"/>
              </a:solidFill>
            </a:endParaRPr>
          </a:p>
        </p:txBody>
      </p:sp>
    </p:spTree>
    <p:extLst>
      <p:ext uri="{BB962C8B-B14F-4D97-AF65-F5344CB8AC3E}">
        <p14:creationId xmlns:p14="http://schemas.microsoft.com/office/powerpoint/2010/main" val="1544831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ADA-29B8-F10A-B833-BF13C085F640}"/>
              </a:ext>
            </a:extLst>
          </p:cNvPr>
          <p:cNvSpPr>
            <a:spLocks noGrp="1"/>
          </p:cNvSpPr>
          <p:nvPr>
            <p:ph type="title"/>
          </p:nvPr>
        </p:nvSpPr>
        <p:spPr/>
        <p:txBody>
          <a:bodyPr/>
          <a:lstStyle/>
          <a:p>
            <a:r>
              <a:rPr lang="en-US" dirty="0"/>
              <a:t>Generator Under and Over Frequency Protection</a:t>
            </a:r>
          </a:p>
        </p:txBody>
      </p:sp>
      <p:sp>
        <p:nvSpPr>
          <p:cNvPr id="3" name="Content Placeholder 2">
            <a:extLst>
              <a:ext uri="{FF2B5EF4-FFF2-40B4-BE49-F238E27FC236}">
                <a16:creationId xmlns:a16="http://schemas.microsoft.com/office/drawing/2014/main" id="{B9F2A1B9-D647-A245-B69B-D13425B8FED4}"/>
              </a:ext>
            </a:extLst>
          </p:cNvPr>
          <p:cNvSpPr>
            <a:spLocks noGrp="1"/>
          </p:cNvSpPr>
          <p:nvPr>
            <p:ph idx="1"/>
          </p:nvPr>
        </p:nvSpPr>
        <p:spPr/>
        <p:txBody>
          <a:bodyPr/>
          <a:lstStyle/>
          <a:p>
            <a:r>
              <a:rPr lang="en-US" dirty="0"/>
              <a:t>Generators have automatic protection systems to trip them if the frequency goes out of range for too long (also their voltage)</a:t>
            </a:r>
          </a:p>
          <a:p>
            <a:endParaRPr lang="en-US" dirty="0"/>
          </a:p>
        </p:txBody>
      </p:sp>
      <p:sp>
        <p:nvSpPr>
          <p:cNvPr id="4" name="TextBox 3">
            <a:extLst>
              <a:ext uri="{FF2B5EF4-FFF2-40B4-BE49-F238E27FC236}">
                <a16:creationId xmlns:a16="http://schemas.microsoft.com/office/drawing/2014/main" id="{CFB03466-74CC-4D77-EF9E-FF7DD02AFF5E}"/>
              </a:ext>
            </a:extLst>
          </p:cNvPr>
          <p:cNvSpPr txBox="1">
            <a:spLocks noChangeArrowheads="1"/>
          </p:cNvSpPr>
          <p:nvPr/>
        </p:nvSpPr>
        <p:spPr bwMode="auto">
          <a:xfrm>
            <a:off x="7467600" y="2209800"/>
            <a:ext cx="4419600" cy="3785652"/>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rgbClr val="1E0000"/>
                </a:solidFill>
              </a:rPr>
              <a:t>A typical concern with off-nominal frequency operation is the turbine (i.e., not the synchronous machine) operating at close to one of its natural frequencies, resulting in accelerated aging (metal fatigue); this is often shown using a Campbell diagram; see IEEE C37.106.2022</a:t>
            </a:r>
            <a:endParaRPr lang="en-US" altLang="en-US" sz="2400" dirty="0">
              <a:solidFill>
                <a:srgbClr val="1E0000"/>
              </a:solidFill>
            </a:endParaRPr>
          </a:p>
        </p:txBody>
      </p:sp>
      <p:pic>
        <p:nvPicPr>
          <p:cNvPr id="5" name="Picture 4">
            <a:extLst>
              <a:ext uri="{FF2B5EF4-FFF2-40B4-BE49-F238E27FC236}">
                <a16:creationId xmlns:a16="http://schemas.microsoft.com/office/drawing/2014/main" id="{CEAF73FB-A83E-2837-936C-FD6DCA66B99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2270760"/>
            <a:ext cx="5410200" cy="3537438"/>
          </a:xfrm>
          <a:prstGeom prst="rect">
            <a:avLst/>
          </a:prstGeom>
        </p:spPr>
      </p:pic>
      <p:sp>
        <p:nvSpPr>
          <p:cNvPr id="6" name="TextBox 3">
            <a:extLst>
              <a:ext uri="{FF2B5EF4-FFF2-40B4-BE49-F238E27FC236}">
                <a16:creationId xmlns:a16="http://schemas.microsoft.com/office/drawing/2014/main" id="{47191282-DF9F-E454-2A5C-843F2164642B}"/>
              </a:ext>
            </a:extLst>
          </p:cNvPr>
          <p:cNvSpPr txBox="1">
            <a:spLocks noChangeArrowheads="1"/>
          </p:cNvSpPr>
          <p:nvPr/>
        </p:nvSpPr>
        <p:spPr bwMode="auto">
          <a:xfrm>
            <a:off x="1219200" y="5960598"/>
            <a:ext cx="4038600" cy="461665"/>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400" dirty="0">
                <a:solidFill>
                  <a:srgbClr val="1E0000"/>
                </a:solidFill>
              </a:rPr>
              <a:t>NERC Standard PRC-024.1</a:t>
            </a:r>
          </a:p>
        </p:txBody>
      </p:sp>
      <p:sp>
        <p:nvSpPr>
          <p:cNvPr id="7" name="Slide Number Placeholder 1">
            <a:extLst>
              <a:ext uri="{FF2B5EF4-FFF2-40B4-BE49-F238E27FC236}">
                <a16:creationId xmlns:a16="http://schemas.microsoft.com/office/drawing/2014/main" id="{315D1D7E-5688-DB3A-FAD0-E9754E32D30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34</a:t>
            </a:fld>
            <a:endParaRPr lang="en-US" dirty="0">
              <a:solidFill>
                <a:srgbClr val="1E0000"/>
              </a:solidFill>
            </a:endParaRPr>
          </a:p>
        </p:txBody>
      </p:sp>
    </p:spTree>
    <p:extLst>
      <p:ext uri="{BB962C8B-B14F-4D97-AF65-F5344CB8AC3E}">
        <p14:creationId xmlns:p14="http://schemas.microsoft.com/office/powerpoint/2010/main" val="762614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ABEB-0D48-7D84-3657-4ECCAB68F01C}"/>
              </a:ext>
            </a:extLst>
          </p:cNvPr>
          <p:cNvSpPr>
            <a:spLocks noGrp="1"/>
          </p:cNvSpPr>
          <p:nvPr>
            <p:ph type="title"/>
          </p:nvPr>
        </p:nvSpPr>
        <p:spPr/>
        <p:txBody>
          <a:bodyPr/>
          <a:lstStyle/>
          <a:p>
            <a:r>
              <a:rPr lang="en-US" dirty="0"/>
              <a:t>2000 Bus Generator Outage Example</a:t>
            </a:r>
          </a:p>
        </p:txBody>
      </p:sp>
      <p:sp>
        <p:nvSpPr>
          <p:cNvPr id="3" name="Content Placeholder 2">
            <a:extLst>
              <a:ext uri="{FF2B5EF4-FFF2-40B4-BE49-F238E27FC236}">
                <a16:creationId xmlns:a16="http://schemas.microsoft.com/office/drawing/2014/main" id="{44CBFD42-4133-766F-C278-50E3D62080B3}"/>
              </a:ext>
            </a:extLst>
          </p:cNvPr>
          <p:cNvSpPr>
            <a:spLocks noGrp="1"/>
          </p:cNvSpPr>
          <p:nvPr>
            <p:ph idx="1"/>
          </p:nvPr>
        </p:nvSpPr>
        <p:spPr>
          <a:xfrm>
            <a:off x="457200" y="1280160"/>
            <a:ext cx="11297920" cy="2072640"/>
          </a:xfrm>
        </p:spPr>
        <p:txBody>
          <a:bodyPr/>
          <a:lstStyle/>
          <a:p>
            <a:r>
              <a:rPr lang="en-US" dirty="0"/>
              <a:t>To do an example larger case generator drop stability study, open the case </a:t>
            </a:r>
            <a:br>
              <a:rPr lang="en-US" dirty="0"/>
            </a:br>
            <a:r>
              <a:rPr lang="en-US" b="1" dirty="0"/>
              <a:t>Texas2000_GenDrop</a:t>
            </a:r>
          </a:p>
          <a:p>
            <a:pPr lvl="1"/>
            <a:r>
              <a:rPr lang="en-US" dirty="0"/>
              <a:t>Case has 67,000 MW of load; contingency is the loss of a 1350 MW generator</a:t>
            </a:r>
          </a:p>
          <a:p>
            <a:pPr lvl="1"/>
            <a:r>
              <a:rPr lang="en-US" dirty="0"/>
              <a:t>Go to the Transient Stability form and click </a:t>
            </a:r>
            <a:r>
              <a:rPr lang="en-US" b="1" dirty="0"/>
              <a:t>Run Transient Stability</a:t>
            </a:r>
          </a:p>
          <a:p>
            <a:pPr lvl="1"/>
            <a:r>
              <a:rPr lang="en-US" dirty="0"/>
              <a:t>Rerun but drop two generators (one event is initially disabled) </a:t>
            </a:r>
          </a:p>
        </p:txBody>
      </p:sp>
      <p:pic>
        <p:nvPicPr>
          <p:cNvPr id="5" name="Picture 4">
            <a:extLst>
              <a:ext uri="{FF2B5EF4-FFF2-40B4-BE49-F238E27FC236}">
                <a16:creationId xmlns:a16="http://schemas.microsoft.com/office/drawing/2014/main" id="{C3FCBE24-0336-ACE0-F27B-EE019409A9BE}"/>
              </a:ext>
            </a:extLst>
          </p:cNvPr>
          <p:cNvPicPr>
            <a:picLocks noChangeAspect="1"/>
          </p:cNvPicPr>
          <p:nvPr/>
        </p:nvPicPr>
        <p:blipFill>
          <a:blip r:embed="rId2"/>
          <a:stretch>
            <a:fillRect/>
          </a:stretch>
        </p:blipFill>
        <p:spPr>
          <a:xfrm>
            <a:off x="990600" y="3532975"/>
            <a:ext cx="3962400" cy="3004821"/>
          </a:xfrm>
          <a:prstGeom prst="rect">
            <a:avLst/>
          </a:prstGeom>
        </p:spPr>
      </p:pic>
      <p:pic>
        <p:nvPicPr>
          <p:cNvPr id="7" name="Picture 6">
            <a:extLst>
              <a:ext uri="{FF2B5EF4-FFF2-40B4-BE49-F238E27FC236}">
                <a16:creationId xmlns:a16="http://schemas.microsoft.com/office/drawing/2014/main" id="{3119E79C-FF8A-D338-056E-1CE04D03A340}"/>
              </a:ext>
            </a:extLst>
          </p:cNvPr>
          <p:cNvPicPr>
            <a:picLocks noChangeAspect="1"/>
          </p:cNvPicPr>
          <p:nvPr/>
        </p:nvPicPr>
        <p:blipFill>
          <a:blip r:embed="rId3"/>
          <a:stretch>
            <a:fillRect/>
          </a:stretch>
        </p:blipFill>
        <p:spPr>
          <a:xfrm>
            <a:off x="5562600" y="3581400"/>
            <a:ext cx="3886200" cy="2947035"/>
          </a:xfrm>
          <a:prstGeom prst="rect">
            <a:avLst/>
          </a:prstGeom>
        </p:spPr>
      </p:pic>
      <p:sp>
        <p:nvSpPr>
          <p:cNvPr id="8" name="TextBox 3">
            <a:extLst>
              <a:ext uri="{FF2B5EF4-FFF2-40B4-BE49-F238E27FC236}">
                <a16:creationId xmlns:a16="http://schemas.microsoft.com/office/drawing/2014/main" id="{0140D0F7-BE9A-112A-67EC-8F133A71B805}"/>
              </a:ext>
            </a:extLst>
          </p:cNvPr>
          <p:cNvSpPr txBox="1">
            <a:spLocks noChangeArrowheads="1"/>
          </p:cNvSpPr>
          <p:nvPr/>
        </p:nvSpPr>
        <p:spPr bwMode="auto">
          <a:xfrm>
            <a:off x="2629256" y="5486400"/>
            <a:ext cx="2286000" cy="461665"/>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rgbClr val="1E0000"/>
                </a:solidFill>
              </a:rPr>
              <a:t>1350 MW loss</a:t>
            </a:r>
            <a:endParaRPr lang="en-US" altLang="en-US" sz="2400" dirty="0">
              <a:solidFill>
                <a:srgbClr val="1E0000"/>
              </a:solidFill>
            </a:endParaRPr>
          </a:p>
        </p:txBody>
      </p:sp>
      <p:sp>
        <p:nvSpPr>
          <p:cNvPr id="9" name="TextBox 3">
            <a:extLst>
              <a:ext uri="{FF2B5EF4-FFF2-40B4-BE49-F238E27FC236}">
                <a16:creationId xmlns:a16="http://schemas.microsoft.com/office/drawing/2014/main" id="{E5478856-30D8-1D9E-B9A9-66291C93EFEC}"/>
              </a:ext>
            </a:extLst>
          </p:cNvPr>
          <p:cNvSpPr txBox="1">
            <a:spLocks noChangeArrowheads="1"/>
          </p:cNvSpPr>
          <p:nvPr/>
        </p:nvSpPr>
        <p:spPr bwMode="auto">
          <a:xfrm>
            <a:off x="7239000" y="5486400"/>
            <a:ext cx="2286000" cy="461665"/>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rgbClr val="1E0000"/>
                </a:solidFill>
              </a:rPr>
              <a:t>2700 MW loss</a:t>
            </a:r>
            <a:endParaRPr lang="en-US" altLang="en-US" sz="2400" dirty="0">
              <a:solidFill>
                <a:srgbClr val="1E0000"/>
              </a:solidFill>
            </a:endParaRPr>
          </a:p>
        </p:txBody>
      </p:sp>
      <p:sp>
        <p:nvSpPr>
          <p:cNvPr id="4" name="Slide Number Placeholder 1">
            <a:extLst>
              <a:ext uri="{FF2B5EF4-FFF2-40B4-BE49-F238E27FC236}">
                <a16:creationId xmlns:a16="http://schemas.microsoft.com/office/drawing/2014/main" id="{5B220639-1DDE-E64A-29A2-BF116BA1C5A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35</a:t>
            </a:fld>
            <a:endParaRPr lang="en-US" dirty="0">
              <a:solidFill>
                <a:srgbClr val="1E0000"/>
              </a:solidFill>
            </a:endParaRPr>
          </a:p>
        </p:txBody>
      </p:sp>
    </p:spTree>
    <p:extLst>
      <p:ext uri="{BB962C8B-B14F-4D97-AF65-F5344CB8AC3E}">
        <p14:creationId xmlns:p14="http://schemas.microsoft.com/office/powerpoint/2010/main" val="410498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AEB5-D8D5-A65B-3E63-D10A7AEBB119}"/>
              </a:ext>
            </a:extLst>
          </p:cNvPr>
          <p:cNvSpPr>
            <a:spLocks noGrp="1"/>
          </p:cNvSpPr>
          <p:nvPr>
            <p:ph type="title"/>
          </p:nvPr>
        </p:nvSpPr>
        <p:spPr/>
        <p:txBody>
          <a:bodyPr/>
          <a:lstStyle/>
          <a:p>
            <a:r>
              <a:rPr lang="en-US" dirty="0"/>
              <a:t>Showing an Animated Frequency Contour</a:t>
            </a:r>
          </a:p>
        </p:txBody>
      </p:sp>
      <p:sp>
        <p:nvSpPr>
          <p:cNvPr id="3" name="Content Placeholder 2">
            <a:extLst>
              <a:ext uri="{FF2B5EF4-FFF2-40B4-BE49-F238E27FC236}">
                <a16:creationId xmlns:a16="http://schemas.microsoft.com/office/drawing/2014/main" id="{882EB60F-3D50-AA3C-4DAC-5DEA7BD6B7F0}"/>
              </a:ext>
            </a:extLst>
          </p:cNvPr>
          <p:cNvSpPr>
            <a:spLocks noGrp="1"/>
          </p:cNvSpPr>
          <p:nvPr>
            <p:ph idx="1"/>
          </p:nvPr>
        </p:nvSpPr>
        <p:spPr/>
        <p:txBody>
          <a:bodyPr/>
          <a:lstStyle/>
          <a:p>
            <a:r>
              <a:rPr lang="en-US" dirty="0"/>
              <a:t>To see an animated frequency contour, on the Options, General page check the </a:t>
            </a:r>
            <a:r>
              <a:rPr lang="en-US" b="1" dirty="0"/>
              <a:t>Transfer Results to Power Flow After Interval Check </a:t>
            </a:r>
            <a:r>
              <a:rPr lang="en-US" dirty="0"/>
              <a:t>field </a:t>
            </a:r>
          </a:p>
        </p:txBody>
      </p:sp>
      <p:pic>
        <p:nvPicPr>
          <p:cNvPr id="5" name="Picture 4">
            <a:extLst>
              <a:ext uri="{FF2B5EF4-FFF2-40B4-BE49-F238E27FC236}">
                <a16:creationId xmlns:a16="http://schemas.microsoft.com/office/drawing/2014/main" id="{BD46113D-D2E5-CC66-7276-6976A71A6A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5800" y="2362200"/>
            <a:ext cx="5613400" cy="4244278"/>
          </a:xfrm>
          <a:prstGeom prst="rect">
            <a:avLst/>
          </a:prstGeom>
        </p:spPr>
      </p:pic>
      <p:cxnSp>
        <p:nvCxnSpPr>
          <p:cNvPr id="6" name="Straight Arrow Connector 5">
            <a:extLst>
              <a:ext uri="{FF2B5EF4-FFF2-40B4-BE49-F238E27FC236}">
                <a16:creationId xmlns:a16="http://schemas.microsoft.com/office/drawing/2014/main" id="{B7C5FC5F-BF3E-28A9-FA52-D1271704FFAC}"/>
              </a:ext>
            </a:extLst>
          </p:cNvPr>
          <p:cNvCxnSpPr>
            <a:cxnSpLocks/>
          </p:cNvCxnSpPr>
          <p:nvPr/>
        </p:nvCxnSpPr>
        <p:spPr bwMode="auto">
          <a:xfrm flipH="1">
            <a:off x="2438400" y="2133600"/>
            <a:ext cx="533400" cy="2819400"/>
          </a:xfrm>
          <a:prstGeom prst="straightConnector1">
            <a:avLst/>
          </a:prstGeom>
          <a:noFill/>
          <a:ln w="63500" cap="flat" cmpd="sng" algn="ctr">
            <a:solidFill>
              <a:schemeClr val="tx1">
                <a:lumMod val="50000"/>
              </a:schemeClr>
            </a:solidFill>
            <a:prstDash val="solid"/>
            <a:round/>
            <a:headEnd type="none" w="med" len="med"/>
            <a:tailEnd type="triangle"/>
          </a:ln>
          <a:effectLst/>
        </p:spPr>
      </p:cxnSp>
      <p:pic>
        <p:nvPicPr>
          <p:cNvPr id="12" name="Picture 11">
            <a:extLst>
              <a:ext uri="{FF2B5EF4-FFF2-40B4-BE49-F238E27FC236}">
                <a16:creationId xmlns:a16="http://schemas.microsoft.com/office/drawing/2014/main" id="{A96BA259-D8AC-EEEB-1765-B56F861018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58000" y="2209799"/>
            <a:ext cx="4038600" cy="4467441"/>
          </a:xfrm>
          <a:prstGeom prst="rect">
            <a:avLst/>
          </a:prstGeom>
        </p:spPr>
      </p:pic>
      <p:sp>
        <p:nvSpPr>
          <p:cNvPr id="13" name="Slide Number Placeholder 1">
            <a:extLst>
              <a:ext uri="{FF2B5EF4-FFF2-40B4-BE49-F238E27FC236}">
                <a16:creationId xmlns:a16="http://schemas.microsoft.com/office/drawing/2014/main" id="{43928FEB-EA1D-3429-C466-9F4C05BB9EA4}"/>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36</a:t>
            </a:fld>
            <a:endParaRPr lang="en-US" dirty="0">
              <a:solidFill>
                <a:srgbClr val="1E0000"/>
              </a:solidFill>
            </a:endParaRPr>
          </a:p>
        </p:txBody>
      </p:sp>
    </p:spTree>
    <p:extLst>
      <p:ext uri="{BB962C8B-B14F-4D97-AF65-F5344CB8AC3E}">
        <p14:creationId xmlns:p14="http://schemas.microsoft.com/office/powerpoint/2010/main" val="337236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594C-B63A-0552-A480-5BFBFCD56589}"/>
              </a:ext>
            </a:extLst>
          </p:cNvPr>
          <p:cNvSpPr>
            <a:spLocks noGrp="1"/>
          </p:cNvSpPr>
          <p:nvPr>
            <p:ph type="title"/>
          </p:nvPr>
        </p:nvSpPr>
        <p:spPr/>
        <p:txBody>
          <a:bodyPr/>
          <a:lstStyle/>
          <a:p>
            <a:r>
              <a:rPr lang="en-US" dirty="0"/>
              <a:t>Load Modeling</a:t>
            </a:r>
          </a:p>
        </p:txBody>
      </p:sp>
      <p:sp>
        <p:nvSpPr>
          <p:cNvPr id="3" name="Content Placeholder 2">
            <a:extLst>
              <a:ext uri="{FF2B5EF4-FFF2-40B4-BE49-F238E27FC236}">
                <a16:creationId xmlns:a16="http://schemas.microsoft.com/office/drawing/2014/main" id="{314E6712-56B4-183D-AA49-F6EA8D3C32F4}"/>
              </a:ext>
            </a:extLst>
          </p:cNvPr>
          <p:cNvSpPr>
            <a:spLocks noGrp="1"/>
          </p:cNvSpPr>
          <p:nvPr>
            <p:ph idx="1"/>
          </p:nvPr>
        </p:nvSpPr>
        <p:spPr/>
        <p:txBody>
          <a:bodyPr/>
          <a:lstStyle/>
          <a:p>
            <a:r>
              <a:rPr lang="en-US" dirty="0"/>
              <a:t>The assumed model for the load can have a significant impact on simulation results, particularly the voltage response</a:t>
            </a:r>
          </a:p>
          <a:p>
            <a:r>
              <a:rPr lang="en-US" dirty="0"/>
              <a:t>Constant power loads are, in general, not a good choice </a:t>
            </a:r>
          </a:p>
          <a:p>
            <a:r>
              <a:rPr lang="en-US" dirty="0"/>
              <a:t>Traditionally load models have been divided into two groups</a:t>
            </a:r>
          </a:p>
          <a:p>
            <a:pPr lvl="1"/>
            <a:r>
              <a:rPr lang="en-US" dirty="0"/>
              <a:t>Static: load is a algebraic function of bus voltage and sometimes frequency</a:t>
            </a:r>
          </a:p>
          <a:p>
            <a:pPr lvl="1"/>
            <a:r>
              <a:rPr lang="en-US" dirty="0"/>
              <a:t>Dynamic: load is represented with a dynamic model, with induction motor models the most common</a:t>
            </a:r>
          </a:p>
          <a:p>
            <a:r>
              <a:rPr lang="en-US" dirty="0"/>
              <a:t>The simplest load model is a static constant impedance</a:t>
            </a:r>
          </a:p>
          <a:p>
            <a:pPr lvl="1"/>
            <a:r>
              <a:rPr lang="en-US" dirty="0"/>
              <a:t>Has been widely used</a:t>
            </a:r>
          </a:p>
          <a:p>
            <a:pPr lvl="1"/>
            <a:r>
              <a:rPr lang="en-US" dirty="0"/>
              <a:t>Allowed the </a:t>
            </a:r>
            <a:r>
              <a:rPr lang="en-US" b="1" dirty="0"/>
              <a:t>Y</a:t>
            </a:r>
            <a:r>
              <a:rPr lang="en-US" baseline="-25000" dirty="0"/>
              <a:t>bus</a:t>
            </a:r>
            <a:r>
              <a:rPr lang="en-US" dirty="0"/>
              <a:t> to be reduced, eliminating essentially all non-generator buses</a:t>
            </a:r>
          </a:p>
          <a:p>
            <a:pPr lvl="1"/>
            <a:r>
              <a:rPr lang="en-US" dirty="0"/>
              <a:t>Presents no issues as voltage falls to zero</a:t>
            </a:r>
          </a:p>
          <a:p>
            <a:pPr lvl="1"/>
            <a:r>
              <a:rPr lang="en-US" dirty="0"/>
              <a:t>No longer commonly used</a:t>
            </a:r>
          </a:p>
          <a:p>
            <a:endParaRPr lang="en-US" dirty="0"/>
          </a:p>
        </p:txBody>
      </p:sp>
      <p:sp>
        <p:nvSpPr>
          <p:cNvPr id="4" name="Slide Number Placeholder 1">
            <a:extLst>
              <a:ext uri="{FF2B5EF4-FFF2-40B4-BE49-F238E27FC236}">
                <a16:creationId xmlns:a16="http://schemas.microsoft.com/office/drawing/2014/main" id="{C39426D9-F905-CF0A-0CA5-7382B18E96A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37</a:t>
            </a:fld>
            <a:endParaRPr lang="en-US" dirty="0">
              <a:solidFill>
                <a:srgbClr val="1E0000"/>
              </a:solidFill>
            </a:endParaRPr>
          </a:p>
        </p:txBody>
      </p:sp>
    </p:spTree>
    <p:extLst>
      <p:ext uri="{BB962C8B-B14F-4D97-AF65-F5344CB8AC3E}">
        <p14:creationId xmlns:p14="http://schemas.microsoft.com/office/powerpoint/2010/main" val="309049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AEF0-0A80-D842-B510-8502677C78DC}"/>
              </a:ext>
            </a:extLst>
          </p:cNvPr>
          <p:cNvSpPr>
            <a:spLocks noGrp="1"/>
          </p:cNvSpPr>
          <p:nvPr>
            <p:ph type="title"/>
          </p:nvPr>
        </p:nvSpPr>
        <p:spPr/>
        <p:txBody>
          <a:bodyPr/>
          <a:lstStyle/>
          <a:p>
            <a:r>
              <a:rPr lang="en-US" dirty="0"/>
              <a:t>Load Modeling References</a:t>
            </a:r>
          </a:p>
        </p:txBody>
      </p:sp>
      <p:sp>
        <p:nvSpPr>
          <p:cNvPr id="3" name="Content Placeholder 2">
            <a:extLst>
              <a:ext uri="{FF2B5EF4-FFF2-40B4-BE49-F238E27FC236}">
                <a16:creationId xmlns:a16="http://schemas.microsoft.com/office/drawing/2014/main" id="{74292FA9-9C73-1C72-A82F-5170224E894D}"/>
              </a:ext>
            </a:extLst>
          </p:cNvPr>
          <p:cNvSpPr>
            <a:spLocks noGrp="1"/>
          </p:cNvSpPr>
          <p:nvPr>
            <p:ph idx="1"/>
          </p:nvPr>
        </p:nvSpPr>
        <p:spPr/>
        <p:txBody>
          <a:bodyPr/>
          <a:lstStyle/>
          <a:p>
            <a:r>
              <a:rPr lang="en-US" dirty="0"/>
              <a:t>Many papers and reports are available!</a:t>
            </a:r>
          </a:p>
          <a:p>
            <a:r>
              <a:rPr lang="en-US" dirty="0"/>
              <a:t>A classic reference on load modeling is by the IEEE Task Force on Load Representation for Dynamic Performance, "Load Representation for Dynamic Performance Analysis," IEEE Trans. on Power Systems, May 1993, pp. 472-48</a:t>
            </a:r>
          </a:p>
          <a:p>
            <a:r>
              <a:rPr lang="en-US" dirty="0"/>
              <a:t>NERC 2016, “Dynamic Load Modeling”; available at </a:t>
            </a:r>
            <a:r>
              <a:rPr lang="en-US" sz="1600" dirty="0">
                <a:hlinkClick r:id="rId2"/>
              </a:rPr>
              <a:t>https://www.nerc.com/comm/PC/LoadModelingTaskForceDL/Dynamic%20Load%20Modeling%20Tech%20Ref%202016-11-14%20-%20FINAL.PDF</a:t>
            </a:r>
            <a:endParaRPr lang="en-US" sz="1600" dirty="0"/>
          </a:p>
          <a:p>
            <a:r>
              <a:rPr lang="en-US" dirty="0"/>
              <a:t>NERC Reliability Guideline, “Developing Load Model Composition Data, 2017”</a:t>
            </a:r>
          </a:p>
          <a:p>
            <a:r>
              <a:rPr lang="en-US" dirty="0"/>
              <a:t>EPRI Technical Guide to Composite Load Modeling, Sept. 2020</a:t>
            </a:r>
            <a:endParaRPr lang="en-US" sz="1200" dirty="0"/>
          </a:p>
          <a:p>
            <a:pPr lvl="1"/>
            <a:r>
              <a:rPr lang="en-US" dirty="0"/>
              <a:t>https://www.epri.com/research/programs/027570/results/3002019209</a:t>
            </a:r>
          </a:p>
          <a:p>
            <a:endParaRPr lang="en-US" dirty="0"/>
          </a:p>
        </p:txBody>
      </p:sp>
      <p:sp>
        <p:nvSpPr>
          <p:cNvPr id="4" name="Slide Number Placeholder 1">
            <a:extLst>
              <a:ext uri="{FF2B5EF4-FFF2-40B4-BE49-F238E27FC236}">
                <a16:creationId xmlns:a16="http://schemas.microsoft.com/office/drawing/2014/main" id="{4E72AAD2-20A2-6F70-BAA3-7CC168B9108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38</a:t>
            </a:fld>
            <a:endParaRPr lang="en-US" dirty="0">
              <a:solidFill>
                <a:srgbClr val="1E0000"/>
              </a:solidFill>
            </a:endParaRPr>
          </a:p>
        </p:txBody>
      </p:sp>
    </p:spTree>
    <p:extLst>
      <p:ext uri="{BB962C8B-B14F-4D97-AF65-F5344CB8AC3E}">
        <p14:creationId xmlns:p14="http://schemas.microsoft.com/office/powerpoint/2010/main" val="355102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1E0000"/>
                </a:solidFill>
              </a:rPr>
              <a:t>Modeling Cautions!</a:t>
            </a:r>
          </a:p>
        </p:txBody>
      </p:sp>
      <p:sp>
        <p:nvSpPr>
          <p:cNvPr id="3" name="Content Placeholder 2"/>
          <p:cNvSpPr>
            <a:spLocks noGrp="1"/>
          </p:cNvSpPr>
          <p:nvPr>
            <p:ph idx="1"/>
          </p:nvPr>
        </p:nvSpPr>
        <p:spPr/>
        <p:txBody>
          <a:bodyPr/>
          <a:lstStyle/>
          <a:p>
            <a:r>
              <a:rPr lang="en-US" dirty="0">
                <a:solidFill>
                  <a:srgbClr val="1E0000"/>
                </a:solidFill>
              </a:rPr>
              <a:t>"All models are wrong</a:t>
            </a:r>
            <a:r>
              <a:rPr lang="en-US" dirty="0"/>
              <a:t>, </a:t>
            </a:r>
            <a:r>
              <a:rPr lang="en-US" dirty="0">
                <a:solidFill>
                  <a:srgbClr val="1E0000"/>
                </a:solidFill>
              </a:rPr>
              <a:t>but some are useful," George Box, </a:t>
            </a:r>
            <a:r>
              <a:rPr lang="en-US" i="1" dirty="0">
                <a:solidFill>
                  <a:srgbClr val="1E0000"/>
                </a:solidFill>
              </a:rPr>
              <a:t>Empirical Model-Building and Response Surfaces</a:t>
            </a:r>
            <a:r>
              <a:rPr lang="en-US" dirty="0">
                <a:solidFill>
                  <a:srgbClr val="1E0000"/>
                </a:solidFill>
              </a:rPr>
              <a:t>, (1987, p. 424)</a:t>
            </a:r>
          </a:p>
          <a:p>
            <a:pPr lvl="1"/>
            <a:r>
              <a:rPr lang="en-US" dirty="0">
                <a:solidFill>
                  <a:srgbClr val="1E0000"/>
                </a:solidFill>
              </a:rPr>
              <a:t>Models are an approximation to reality, not reality, so they always have some degree of approximation</a:t>
            </a:r>
          </a:p>
          <a:p>
            <a:pPr lvl="1"/>
            <a:r>
              <a:rPr lang="en-US" dirty="0">
                <a:solidFill>
                  <a:srgbClr val="1E0000"/>
                </a:solidFill>
              </a:rPr>
              <a:t>Box went on to say that the practical question is how wrong to they have to be to not be useful</a:t>
            </a:r>
          </a:p>
          <a:p>
            <a:r>
              <a:rPr lang="en-US" dirty="0">
                <a:solidFill>
                  <a:srgbClr val="1E0000"/>
                </a:solidFill>
              </a:rPr>
              <a:t>A good part of engineering is deciding what is the appropriate level of modeling, and knowing under what conditions the model will fail</a:t>
            </a:r>
          </a:p>
          <a:p>
            <a:r>
              <a:rPr lang="en-US" dirty="0">
                <a:solidFill>
                  <a:srgbClr val="1E0000"/>
                </a:solidFill>
              </a:rPr>
              <a:t>Always keep in mind what problem you are trying to solve!</a:t>
            </a:r>
          </a:p>
          <a:p>
            <a:pPr lvl="1"/>
            <a:endParaRPr lang="en-US" dirty="0"/>
          </a:p>
          <a:p>
            <a:endParaRPr lang="en-US" dirty="0"/>
          </a:p>
          <a:p>
            <a:endParaRPr lang="en-US" dirty="0"/>
          </a:p>
        </p:txBody>
      </p:sp>
      <p:sp>
        <p:nvSpPr>
          <p:cNvPr id="5" name="Slide Number Placeholder 1">
            <a:extLst>
              <a:ext uri="{FF2B5EF4-FFF2-40B4-BE49-F238E27FC236}">
                <a16:creationId xmlns:a16="http://schemas.microsoft.com/office/drawing/2014/main" id="{CC8D49ED-8528-CE4D-2646-657D8FEC7F3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a:t>
            </a:fld>
            <a:endParaRPr lang="en-US" dirty="0">
              <a:solidFill>
                <a:srgbClr val="1E0000"/>
              </a:solidFill>
            </a:endParaRPr>
          </a:p>
        </p:txBody>
      </p:sp>
    </p:spTree>
    <p:extLst>
      <p:ext uri="{BB962C8B-B14F-4D97-AF65-F5344CB8AC3E}">
        <p14:creationId xmlns:p14="http://schemas.microsoft.com/office/powerpoint/2010/main" val="209109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4CFA-FF48-ECDE-7A5E-D0B354A552D0}"/>
              </a:ext>
            </a:extLst>
          </p:cNvPr>
          <p:cNvSpPr>
            <a:spLocks noGrp="1"/>
          </p:cNvSpPr>
          <p:nvPr>
            <p:ph type="title"/>
          </p:nvPr>
        </p:nvSpPr>
        <p:spPr>
          <a:xfrm>
            <a:off x="457200" y="76200"/>
            <a:ext cx="11506200" cy="1066800"/>
          </a:xfrm>
        </p:spPr>
        <p:txBody>
          <a:bodyPr/>
          <a:lstStyle/>
          <a:p>
            <a:r>
              <a:rPr lang="en-US" dirty="0"/>
              <a:t>ZIP Load Model (Static, can be used in Power Flow)</a:t>
            </a:r>
          </a:p>
        </p:txBody>
      </p:sp>
      <p:sp>
        <p:nvSpPr>
          <p:cNvPr id="4" name="Content Placeholder 2">
            <a:extLst>
              <a:ext uri="{FF2B5EF4-FFF2-40B4-BE49-F238E27FC236}">
                <a16:creationId xmlns:a16="http://schemas.microsoft.com/office/drawing/2014/main" id="{07C71C48-06A8-CE1C-00CA-B90D5139A003}"/>
              </a:ext>
            </a:extLst>
          </p:cNvPr>
          <p:cNvSpPr>
            <a:spLocks noGrp="1"/>
          </p:cNvSpPr>
          <p:nvPr>
            <p:ph idx="1"/>
          </p:nvPr>
        </p:nvSpPr>
        <p:spPr>
          <a:xfrm>
            <a:off x="457200" y="1279525"/>
            <a:ext cx="11298238" cy="3733800"/>
          </a:xfrm>
        </p:spPr>
        <p:txBody>
          <a:bodyPr/>
          <a:lstStyle/>
          <a:p>
            <a:r>
              <a:rPr lang="en-US" dirty="0"/>
              <a:t>The most common static load model is the ZIP, in which the load is represented as</a:t>
            </a:r>
          </a:p>
          <a:p>
            <a:endParaRPr lang="en-US" dirty="0"/>
          </a:p>
          <a:p>
            <a:endParaRPr lang="en-US" dirty="0"/>
          </a:p>
          <a:p>
            <a:endParaRPr lang="en-US" dirty="0"/>
          </a:p>
          <a:p>
            <a:r>
              <a:rPr lang="en-US" dirty="0"/>
              <a:t>Some models allow more general voltage dependence</a:t>
            </a:r>
          </a:p>
          <a:p>
            <a:endParaRPr lang="en-US" dirty="0"/>
          </a:p>
        </p:txBody>
      </p:sp>
      <p:graphicFrame>
        <p:nvGraphicFramePr>
          <p:cNvPr id="5" name="Object 4">
            <a:extLst>
              <a:ext uri="{FF2B5EF4-FFF2-40B4-BE49-F238E27FC236}">
                <a16:creationId xmlns:a16="http://schemas.microsoft.com/office/drawing/2014/main" id="{C649CF77-AC60-C68E-FDD9-8B0FD8DCC693}"/>
              </a:ext>
            </a:extLst>
          </p:cNvPr>
          <p:cNvGraphicFramePr>
            <a:graphicFrameLocks noChangeAspect="1"/>
          </p:cNvGraphicFramePr>
          <p:nvPr>
            <p:extLst>
              <p:ext uri="{D42A27DB-BD31-4B8C-83A1-F6EECF244321}">
                <p14:modId xmlns:p14="http://schemas.microsoft.com/office/powerpoint/2010/main" val="489793698"/>
              </p:ext>
            </p:extLst>
          </p:nvPr>
        </p:nvGraphicFramePr>
        <p:xfrm>
          <a:off x="3020219" y="1969456"/>
          <a:ext cx="6172200" cy="1607815"/>
        </p:xfrm>
        <a:graphic>
          <a:graphicData uri="http://schemas.openxmlformats.org/presentationml/2006/ole">
            <mc:AlternateContent xmlns:mc="http://schemas.openxmlformats.org/markup-compatibility/2006">
              <mc:Choice xmlns:v="urn:schemas-microsoft-com:vml" Requires="v">
                <p:oleObj name="Equation" r:id="rId2" imgW="2730240" imgH="711000" progId="Equation.DSMT4">
                  <p:embed/>
                </p:oleObj>
              </mc:Choice>
              <mc:Fallback>
                <p:oleObj name="Equation" r:id="rId2" imgW="2730240" imgH="711000" progId="Equation.DSMT4">
                  <p:embed/>
                  <p:pic>
                    <p:nvPicPr>
                      <p:cNvPr id="4" name="Object 3"/>
                      <p:cNvPicPr>
                        <a:picLocks noChangeAspect="1" noChangeArrowheads="1"/>
                      </p:cNvPicPr>
                      <p:nvPr/>
                    </p:nvPicPr>
                    <p:blipFill>
                      <a:blip r:embed="rId3"/>
                      <a:srcRect/>
                      <a:stretch>
                        <a:fillRect/>
                      </a:stretch>
                    </p:blipFill>
                    <p:spPr bwMode="auto">
                      <a:xfrm>
                        <a:off x="3020219" y="1969456"/>
                        <a:ext cx="6172200" cy="1607815"/>
                      </a:xfrm>
                      <a:prstGeom prst="rect">
                        <a:avLst/>
                      </a:prstGeom>
                      <a:noFill/>
                      <a:ln>
                        <a:noFill/>
                      </a:ln>
                    </p:spPr>
                  </p:pic>
                </p:oleObj>
              </mc:Fallback>
            </mc:AlternateContent>
          </a:graphicData>
        </a:graphic>
      </p:graphicFrame>
      <p:graphicFrame>
        <p:nvGraphicFramePr>
          <p:cNvPr id="6" name="Object 5">
            <a:extLst>
              <a:ext uri="{FF2B5EF4-FFF2-40B4-BE49-F238E27FC236}">
                <a16:creationId xmlns:a16="http://schemas.microsoft.com/office/drawing/2014/main" id="{46EAAF61-4CF5-D17F-924B-F4C3B45B5C93}"/>
              </a:ext>
            </a:extLst>
          </p:cNvPr>
          <p:cNvGraphicFramePr>
            <a:graphicFrameLocks noChangeAspect="1"/>
          </p:cNvGraphicFramePr>
          <p:nvPr/>
        </p:nvGraphicFramePr>
        <p:xfrm>
          <a:off x="2362200" y="4267201"/>
          <a:ext cx="7010400" cy="1576387"/>
        </p:xfrm>
        <a:graphic>
          <a:graphicData uri="http://schemas.openxmlformats.org/presentationml/2006/ole">
            <mc:AlternateContent xmlns:mc="http://schemas.openxmlformats.org/markup-compatibility/2006">
              <mc:Choice xmlns:v="urn:schemas-microsoft-com:vml" Requires="v">
                <p:oleObj name="Equation" r:id="rId4" imgW="3162240" imgH="711000" progId="Equation.DSMT4">
                  <p:embed/>
                </p:oleObj>
              </mc:Choice>
              <mc:Fallback>
                <p:oleObj name="Equation" r:id="rId4" imgW="3162240" imgH="711000" progId="Equation.DSMT4">
                  <p:embed/>
                  <p:pic>
                    <p:nvPicPr>
                      <p:cNvPr id="5" name="Object 4"/>
                      <p:cNvPicPr>
                        <a:picLocks noChangeAspect="1" noChangeArrowheads="1"/>
                      </p:cNvPicPr>
                      <p:nvPr/>
                    </p:nvPicPr>
                    <p:blipFill>
                      <a:blip r:embed="rId5"/>
                      <a:srcRect/>
                      <a:stretch>
                        <a:fillRect/>
                      </a:stretch>
                    </p:blipFill>
                    <p:spPr bwMode="auto">
                      <a:xfrm>
                        <a:off x="2362200" y="4267201"/>
                        <a:ext cx="701040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7D52891-A77C-767B-41FC-2C3CEFC2872B}"/>
              </a:ext>
            </a:extLst>
          </p:cNvPr>
          <p:cNvSpPr txBox="1"/>
          <p:nvPr/>
        </p:nvSpPr>
        <p:spPr>
          <a:xfrm>
            <a:off x="2362201" y="5943601"/>
            <a:ext cx="6649577" cy="461665"/>
          </a:xfrm>
          <a:prstGeom prst="rect">
            <a:avLst/>
          </a:prstGeom>
          <a:solidFill>
            <a:schemeClr val="accent3">
              <a:lumMod val="95000"/>
            </a:schemeClr>
          </a:solidFill>
        </p:spPr>
        <p:txBody>
          <a:bodyPr wrap="square" rtlCol="0">
            <a:spAutoFit/>
          </a:bodyPr>
          <a:lstStyle/>
          <a:p>
            <a:r>
              <a:rPr lang="en-US" sz="2400" dirty="0">
                <a:solidFill>
                  <a:srgbClr val="1E0000"/>
                </a:solidFill>
              </a:rPr>
              <a:t>The voltage exponent for reactive power is often &gt; 2</a:t>
            </a:r>
          </a:p>
        </p:txBody>
      </p:sp>
      <p:sp>
        <p:nvSpPr>
          <p:cNvPr id="8" name="TextBox 7">
            <a:extLst>
              <a:ext uri="{FF2B5EF4-FFF2-40B4-BE49-F238E27FC236}">
                <a16:creationId xmlns:a16="http://schemas.microsoft.com/office/drawing/2014/main" id="{AECD1AB8-7F50-2EA2-4C35-E56C911BB2A8}"/>
              </a:ext>
            </a:extLst>
          </p:cNvPr>
          <p:cNvSpPr txBox="1"/>
          <p:nvPr/>
        </p:nvSpPr>
        <p:spPr>
          <a:xfrm>
            <a:off x="9448800" y="1988533"/>
            <a:ext cx="2362200" cy="1569660"/>
          </a:xfrm>
          <a:prstGeom prst="rect">
            <a:avLst/>
          </a:prstGeom>
          <a:solidFill>
            <a:schemeClr val="accent3">
              <a:lumMod val="95000"/>
            </a:schemeClr>
          </a:solidFill>
        </p:spPr>
        <p:txBody>
          <a:bodyPr wrap="square" rtlCol="0">
            <a:spAutoFit/>
          </a:bodyPr>
          <a:lstStyle/>
          <a:p>
            <a:r>
              <a:rPr lang="en-US" sz="2400" dirty="0">
                <a:solidFill>
                  <a:srgbClr val="1E0000"/>
                </a:solidFill>
              </a:rPr>
              <a:t>Constant impedance is a special case of this model</a:t>
            </a:r>
          </a:p>
        </p:txBody>
      </p:sp>
      <p:sp>
        <p:nvSpPr>
          <p:cNvPr id="9" name="Slide Number Placeholder 1">
            <a:extLst>
              <a:ext uri="{FF2B5EF4-FFF2-40B4-BE49-F238E27FC236}">
                <a16:creationId xmlns:a16="http://schemas.microsoft.com/office/drawing/2014/main" id="{8EE85CDD-45C5-D6B4-5379-83059BC3B5B8}"/>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39</a:t>
            </a:fld>
            <a:endParaRPr lang="en-US" dirty="0">
              <a:solidFill>
                <a:srgbClr val="1E0000"/>
              </a:solidFill>
            </a:endParaRPr>
          </a:p>
        </p:txBody>
      </p:sp>
    </p:spTree>
    <p:extLst>
      <p:ext uri="{BB962C8B-B14F-4D97-AF65-F5344CB8AC3E}">
        <p14:creationId xmlns:p14="http://schemas.microsoft.com/office/powerpoint/2010/main" val="3115789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FF6C-5D01-4A3C-46A3-AA141E22E1BE}"/>
              </a:ext>
            </a:extLst>
          </p:cNvPr>
          <p:cNvSpPr>
            <a:spLocks noGrp="1"/>
          </p:cNvSpPr>
          <p:nvPr>
            <p:ph type="title"/>
          </p:nvPr>
        </p:nvSpPr>
        <p:spPr/>
        <p:txBody>
          <a:bodyPr/>
          <a:lstStyle/>
          <a:p>
            <a:r>
              <a:rPr lang="en-US" dirty="0"/>
              <a:t>Discharge Lighting Models</a:t>
            </a:r>
          </a:p>
        </p:txBody>
      </p:sp>
      <p:sp>
        <p:nvSpPr>
          <p:cNvPr id="3" name="Content Placeholder 2">
            <a:extLst>
              <a:ext uri="{FF2B5EF4-FFF2-40B4-BE49-F238E27FC236}">
                <a16:creationId xmlns:a16="http://schemas.microsoft.com/office/drawing/2014/main" id="{C32D337F-DC92-8C3F-B048-AC3FE5A8E43D}"/>
              </a:ext>
            </a:extLst>
          </p:cNvPr>
          <p:cNvSpPr>
            <a:spLocks noGrp="1"/>
          </p:cNvSpPr>
          <p:nvPr>
            <p:ph idx="1"/>
          </p:nvPr>
        </p:nvSpPr>
        <p:spPr/>
        <p:txBody>
          <a:bodyPr/>
          <a:lstStyle/>
          <a:p>
            <a:r>
              <a:rPr lang="en-US" dirty="0"/>
              <a:t>Discharge lighting (sending electricity through a gas such as fluorescent lamps) have been at major portion of the load (10-15%) though now it is getting increasingly replaced by LEDs</a:t>
            </a:r>
          </a:p>
          <a:p>
            <a:r>
              <a:rPr lang="en-US" dirty="0"/>
              <a:t>Discharge lighting has been modeled for sufficiently high voltage with a real power as constant current and reactive power with a high voltage dependence</a:t>
            </a:r>
          </a:p>
          <a:p>
            <a:pPr lvl="1"/>
            <a:r>
              <a:rPr lang="en-US" dirty="0"/>
              <a:t>Linear reduction for voltage between 0.65 and 0.75 pu</a:t>
            </a:r>
          </a:p>
          <a:p>
            <a:pPr lvl="1"/>
            <a:r>
              <a:rPr lang="en-US" dirty="0"/>
              <a:t>Extinguished (i.e., no load) for voltages below </a:t>
            </a:r>
          </a:p>
          <a:p>
            <a:endParaRPr lang="en-US" dirty="0"/>
          </a:p>
        </p:txBody>
      </p:sp>
      <p:graphicFrame>
        <p:nvGraphicFramePr>
          <p:cNvPr id="4" name="Object 3">
            <a:extLst>
              <a:ext uri="{FF2B5EF4-FFF2-40B4-BE49-F238E27FC236}">
                <a16:creationId xmlns:a16="http://schemas.microsoft.com/office/drawing/2014/main" id="{B358CF5F-04B9-CEBC-9908-A3425B71DDFC}"/>
              </a:ext>
            </a:extLst>
          </p:cNvPr>
          <p:cNvGraphicFramePr>
            <a:graphicFrameLocks noChangeAspect="1"/>
          </p:cNvGraphicFramePr>
          <p:nvPr>
            <p:extLst>
              <p:ext uri="{D42A27DB-BD31-4B8C-83A1-F6EECF244321}">
                <p14:modId xmlns:p14="http://schemas.microsoft.com/office/powerpoint/2010/main" val="2949354152"/>
              </p:ext>
            </p:extLst>
          </p:nvPr>
        </p:nvGraphicFramePr>
        <p:xfrm>
          <a:off x="1447800" y="4860925"/>
          <a:ext cx="3856037" cy="1463675"/>
        </p:xfrm>
        <a:graphic>
          <a:graphicData uri="http://schemas.openxmlformats.org/presentationml/2006/ole">
            <mc:AlternateContent xmlns:mc="http://schemas.openxmlformats.org/markup-compatibility/2006">
              <mc:Choice xmlns:v="urn:schemas-microsoft-com:vml" Requires="v">
                <p:oleObj name="Equation" r:id="rId2" imgW="1739880" imgH="660240" progId="Equation.DSMT4">
                  <p:embed/>
                </p:oleObj>
              </mc:Choice>
              <mc:Fallback>
                <p:oleObj name="Equation" r:id="rId2" imgW="1739880" imgH="660240" progId="Equation.DSMT4">
                  <p:embed/>
                  <p:pic>
                    <p:nvPicPr>
                      <p:cNvPr id="4" name="Object 3"/>
                      <p:cNvPicPr>
                        <a:picLocks noChangeAspect="1" noChangeArrowheads="1"/>
                      </p:cNvPicPr>
                      <p:nvPr/>
                    </p:nvPicPr>
                    <p:blipFill>
                      <a:blip r:embed="rId3"/>
                      <a:srcRect/>
                      <a:stretch>
                        <a:fillRect/>
                      </a:stretch>
                    </p:blipFill>
                    <p:spPr bwMode="auto">
                      <a:xfrm>
                        <a:off x="1447800" y="4860925"/>
                        <a:ext cx="38560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a:extLst>
              <a:ext uri="{FF2B5EF4-FFF2-40B4-BE49-F238E27FC236}">
                <a16:creationId xmlns:a16="http://schemas.microsoft.com/office/drawing/2014/main" id="{85AD24E5-D7DB-9003-8E4B-01B24BED957E}"/>
              </a:ext>
            </a:extLst>
          </p:cNvPr>
          <p:cNvSpPr txBox="1"/>
          <p:nvPr/>
        </p:nvSpPr>
        <p:spPr>
          <a:xfrm>
            <a:off x="6096000" y="4983540"/>
            <a:ext cx="5257800" cy="1200329"/>
          </a:xfrm>
          <a:prstGeom prst="rect">
            <a:avLst/>
          </a:prstGeom>
          <a:solidFill>
            <a:schemeClr val="accent3">
              <a:lumMod val="95000"/>
            </a:schemeClr>
          </a:solidFill>
        </p:spPr>
        <p:txBody>
          <a:bodyPr wrap="square" rtlCol="0">
            <a:spAutoFit/>
          </a:bodyPr>
          <a:lstStyle/>
          <a:p>
            <a:r>
              <a:rPr lang="en-US" sz="2400" dirty="0">
                <a:solidFill>
                  <a:srgbClr val="1E0000"/>
                </a:solidFill>
              </a:rPr>
              <a:t>May need to change with newer electronic ballasts – e.g., reactive</a:t>
            </a:r>
            <a:br>
              <a:rPr lang="en-US" sz="2400" dirty="0">
                <a:solidFill>
                  <a:srgbClr val="1E0000"/>
                </a:solidFill>
              </a:rPr>
            </a:br>
            <a:r>
              <a:rPr lang="en-US" sz="2400" dirty="0">
                <a:solidFill>
                  <a:srgbClr val="1E0000"/>
                </a:solidFill>
              </a:rPr>
              <a:t>power increasing as the voltage drops!</a:t>
            </a:r>
          </a:p>
        </p:txBody>
      </p:sp>
      <p:sp>
        <p:nvSpPr>
          <p:cNvPr id="6" name="Slide Number Placeholder 1">
            <a:extLst>
              <a:ext uri="{FF2B5EF4-FFF2-40B4-BE49-F238E27FC236}">
                <a16:creationId xmlns:a16="http://schemas.microsoft.com/office/drawing/2014/main" id="{367EFDED-756E-B664-8567-05C06998D44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40</a:t>
            </a:fld>
            <a:endParaRPr lang="en-US" dirty="0">
              <a:solidFill>
                <a:srgbClr val="1E0000"/>
              </a:solidFill>
            </a:endParaRPr>
          </a:p>
        </p:txBody>
      </p:sp>
    </p:spTree>
    <p:extLst>
      <p:ext uri="{BB962C8B-B14F-4D97-AF65-F5344CB8AC3E}">
        <p14:creationId xmlns:p14="http://schemas.microsoft.com/office/powerpoint/2010/main" val="1086456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68A0-0EC7-5CF1-63EA-C32DC20CD47F}"/>
              </a:ext>
            </a:extLst>
          </p:cNvPr>
          <p:cNvSpPr>
            <a:spLocks noGrp="1"/>
          </p:cNvSpPr>
          <p:nvPr>
            <p:ph type="title"/>
          </p:nvPr>
        </p:nvSpPr>
        <p:spPr/>
        <p:txBody>
          <a:bodyPr/>
          <a:lstStyle/>
          <a:p>
            <a:r>
              <a:rPr lang="en-US" dirty="0"/>
              <a:t>Dynamic Load Models</a:t>
            </a:r>
          </a:p>
        </p:txBody>
      </p:sp>
      <p:sp>
        <p:nvSpPr>
          <p:cNvPr id="3" name="Content Placeholder 2">
            <a:extLst>
              <a:ext uri="{FF2B5EF4-FFF2-40B4-BE49-F238E27FC236}">
                <a16:creationId xmlns:a16="http://schemas.microsoft.com/office/drawing/2014/main" id="{E9251A38-6972-0978-AB72-76BA94BE6873}"/>
              </a:ext>
            </a:extLst>
          </p:cNvPr>
          <p:cNvSpPr>
            <a:spLocks noGrp="1"/>
          </p:cNvSpPr>
          <p:nvPr>
            <p:ph idx="1"/>
          </p:nvPr>
        </p:nvSpPr>
        <p:spPr>
          <a:xfrm>
            <a:off x="457200" y="1280160"/>
            <a:ext cx="11297920" cy="2606040"/>
          </a:xfrm>
        </p:spPr>
        <p:txBody>
          <a:bodyPr/>
          <a:lstStyle/>
          <a:p>
            <a:r>
              <a:rPr lang="en-US" dirty="0"/>
              <a:t>Most stability models now include a combination of static models with dynamic models</a:t>
            </a:r>
          </a:p>
          <a:p>
            <a:r>
              <a:rPr lang="en-US" dirty="0"/>
              <a:t>The major dynamic component of the load has been induction motors</a:t>
            </a:r>
          </a:p>
          <a:p>
            <a:r>
              <a:rPr lang="en-US" dirty="0"/>
              <a:t>Induction motors operate close to synchronous speed, but not a synchronous speed; a key value is their slip, s; the slip then is a parameter in their circuit model </a:t>
            </a:r>
          </a:p>
        </p:txBody>
      </p:sp>
      <p:graphicFrame>
        <p:nvGraphicFramePr>
          <p:cNvPr id="4" name="Object 3">
            <a:extLst>
              <a:ext uri="{FF2B5EF4-FFF2-40B4-BE49-F238E27FC236}">
                <a16:creationId xmlns:a16="http://schemas.microsoft.com/office/drawing/2014/main" id="{042FF01C-CE37-30FB-50C5-FDCD53C29AB1}"/>
              </a:ext>
            </a:extLst>
          </p:cNvPr>
          <p:cNvGraphicFramePr>
            <a:graphicFrameLocks noChangeAspect="1"/>
          </p:cNvGraphicFramePr>
          <p:nvPr>
            <p:extLst>
              <p:ext uri="{D42A27DB-BD31-4B8C-83A1-F6EECF244321}">
                <p14:modId xmlns:p14="http://schemas.microsoft.com/office/powerpoint/2010/main" val="2718621832"/>
              </p:ext>
            </p:extLst>
          </p:nvPr>
        </p:nvGraphicFramePr>
        <p:xfrm>
          <a:off x="1143000" y="4238002"/>
          <a:ext cx="5889441" cy="2133600"/>
        </p:xfrm>
        <a:graphic>
          <a:graphicData uri="http://schemas.openxmlformats.org/presentationml/2006/ole">
            <mc:AlternateContent xmlns:mc="http://schemas.openxmlformats.org/markup-compatibility/2006">
              <mc:Choice xmlns:v="urn:schemas-microsoft-com:vml" Requires="v">
                <p:oleObj name="Equation" r:id="rId2" imgW="2489040" imgH="901440" progId="Equation.DSMT4">
                  <p:embed/>
                </p:oleObj>
              </mc:Choice>
              <mc:Fallback>
                <p:oleObj name="Equation" r:id="rId2" imgW="2489040" imgH="901440" progId="Equation.DSMT4">
                  <p:embed/>
                  <p:pic>
                    <p:nvPicPr>
                      <p:cNvPr id="4" name="Object 3"/>
                      <p:cNvPicPr>
                        <a:picLocks noChangeAspect="1" noChangeArrowheads="1"/>
                      </p:cNvPicPr>
                      <p:nvPr/>
                    </p:nvPicPr>
                    <p:blipFill>
                      <a:blip r:embed="rId3"/>
                      <a:srcRect/>
                      <a:stretch>
                        <a:fillRect/>
                      </a:stretch>
                    </p:blipFill>
                    <p:spPr bwMode="auto">
                      <a:xfrm>
                        <a:off x="1143000" y="4238002"/>
                        <a:ext cx="5889441" cy="2133600"/>
                      </a:xfrm>
                      <a:prstGeom prst="rect">
                        <a:avLst/>
                      </a:prstGeom>
                      <a:noFill/>
                      <a:ln>
                        <a:noFill/>
                      </a:ln>
                    </p:spPr>
                  </p:pic>
                </p:oleObj>
              </mc:Fallback>
            </mc:AlternateContent>
          </a:graphicData>
        </a:graphic>
      </p:graphicFrame>
      <p:pic>
        <p:nvPicPr>
          <p:cNvPr id="5" name="Picture 4">
            <a:extLst>
              <a:ext uri="{FF2B5EF4-FFF2-40B4-BE49-F238E27FC236}">
                <a16:creationId xmlns:a16="http://schemas.microsoft.com/office/drawing/2014/main" id="{93988C16-B2AA-58EF-CC04-81D32D3BCA7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162800" y="4267200"/>
            <a:ext cx="4627278" cy="1943100"/>
          </a:xfrm>
          <a:prstGeom prst="rect">
            <a:avLst/>
          </a:prstGeom>
        </p:spPr>
      </p:pic>
      <p:sp>
        <p:nvSpPr>
          <p:cNvPr id="6" name="Slide Number Placeholder 1">
            <a:extLst>
              <a:ext uri="{FF2B5EF4-FFF2-40B4-BE49-F238E27FC236}">
                <a16:creationId xmlns:a16="http://schemas.microsoft.com/office/drawing/2014/main" id="{A908B813-9CD4-990B-95B9-4942BAC9041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41</a:t>
            </a:fld>
            <a:endParaRPr lang="en-US" dirty="0">
              <a:solidFill>
                <a:srgbClr val="1E0000"/>
              </a:solidFill>
            </a:endParaRPr>
          </a:p>
        </p:txBody>
      </p:sp>
    </p:spTree>
    <p:extLst>
      <p:ext uri="{BB962C8B-B14F-4D97-AF65-F5344CB8AC3E}">
        <p14:creationId xmlns:p14="http://schemas.microsoft.com/office/powerpoint/2010/main" val="3714845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EEDA-57DA-7F1F-BB04-F16BFBCF1470}"/>
              </a:ext>
            </a:extLst>
          </p:cNvPr>
          <p:cNvSpPr>
            <a:spLocks noGrp="1"/>
          </p:cNvSpPr>
          <p:nvPr>
            <p:ph type="title"/>
          </p:nvPr>
        </p:nvSpPr>
        <p:spPr/>
        <p:txBody>
          <a:bodyPr/>
          <a:lstStyle/>
          <a:p>
            <a:r>
              <a:rPr lang="en-US" dirty="0"/>
              <a:t>Induction Model Torque-Speed Curves</a:t>
            </a:r>
          </a:p>
        </p:txBody>
      </p:sp>
      <p:sp>
        <p:nvSpPr>
          <p:cNvPr id="3" name="Content Placeholder 2">
            <a:extLst>
              <a:ext uri="{FF2B5EF4-FFF2-40B4-BE49-F238E27FC236}">
                <a16:creationId xmlns:a16="http://schemas.microsoft.com/office/drawing/2014/main" id="{4EBF60E1-0FDB-2105-536B-1773361A1BD9}"/>
              </a:ext>
            </a:extLst>
          </p:cNvPr>
          <p:cNvSpPr>
            <a:spLocks noGrp="1"/>
          </p:cNvSpPr>
          <p:nvPr>
            <p:ph idx="1"/>
          </p:nvPr>
        </p:nvSpPr>
        <p:spPr/>
        <p:txBody>
          <a:bodyPr/>
          <a:lstStyle/>
          <a:p>
            <a:r>
              <a:rPr lang="en-US" dirty="0"/>
              <a:t>The below graph shows the torque-speed curve for this induction machine; note the high reactive power consumption on starting (which is why the lights may dim when starting a cloth dryer!)</a:t>
            </a:r>
          </a:p>
          <a:p>
            <a:endParaRPr lang="en-US" dirty="0"/>
          </a:p>
        </p:txBody>
      </p:sp>
      <p:pic>
        <p:nvPicPr>
          <p:cNvPr id="4" name="Picture 2">
            <a:extLst>
              <a:ext uri="{FF2B5EF4-FFF2-40B4-BE49-F238E27FC236}">
                <a16:creationId xmlns:a16="http://schemas.microsoft.com/office/drawing/2014/main" id="{D5918D65-DAFB-D7C5-5EB9-CCF0570CF53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19200" y="2743200"/>
            <a:ext cx="6248400" cy="376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257715E0-3590-9003-D128-AB9026735939}"/>
              </a:ext>
            </a:extLst>
          </p:cNvPr>
          <p:cNvSpPr txBox="1"/>
          <p:nvPr/>
        </p:nvSpPr>
        <p:spPr>
          <a:xfrm>
            <a:off x="7924800" y="2944679"/>
            <a:ext cx="3733800" cy="1569660"/>
          </a:xfrm>
          <a:prstGeom prst="rect">
            <a:avLst/>
          </a:prstGeom>
          <a:solidFill>
            <a:schemeClr val="accent3">
              <a:lumMod val="95000"/>
            </a:schemeClr>
          </a:solidFill>
        </p:spPr>
        <p:txBody>
          <a:bodyPr wrap="square" rtlCol="0">
            <a:spAutoFit/>
          </a:bodyPr>
          <a:lstStyle/>
          <a:p>
            <a:r>
              <a:rPr lang="en-US" sz="2400" dirty="0">
                <a:solidFill>
                  <a:srgbClr val="1E0000"/>
                </a:solidFill>
              </a:rPr>
              <a:t>From the graph you can see with a 100 MW load (0.8 pu on the 125 MW base), the slip is about 0.025</a:t>
            </a:r>
            <a:endParaRPr lang="en-US" sz="2800" dirty="0"/>
          </a:p>
        </p:txBody>
      </p:sp>
      <p:sp>
        <p:nvSpPr>
          <p:cNvPr id="6" name="Slide Number Placeholder 1">
            <a:extLst>
              <a:ext uri="{FF2B5EF4-FFF2-40B4-BE49-F238E27FC236}">
                <a16:creationId xmlns:a16="http://schemas.microsoft.com/office/drawing/2014/main" id="{77D5E7DF-0114-3BAB-FCE0-0322CBF0D4A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42</a:t>
            </a:fld>
            <a:endParaRPr lang="en-US" dirty="0">
              <a:solidFill>
                <a:srgbClr val="1E0000"/>
              </a:solidFill>
            </a:endParaRPr>
          </a:p>
        </p:txBody>
      </p:sp>
    </p:spTree>
    <p:extLst>
      <p:ext uri="{BB962C8B-B14F-4D97-AF65-F5344CB8AC3E}">
        <p14:creationId xmlns:p14="http://schemas.microsoft.com/office/powerpoint/2010/main" val="2081264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56E4-BEED-945C-A7CB-C5547AFE70DA}"/>
              </a:ext>
            </a:extLst>
          </p:cNvPr>
          <p:cNvSpPr>
            <a:spLocks noGrp="1"/>
          </p:cNvSpPr>
          <p:nvPr>
            <p:ph type="title"/>
          </p:nvPr>
        </p:nvSpPr>
        <p:spPr/>
        <p:txBody>
          <a:bodyPr/>
          <a:lstStyle/>
          <a:p>
            <a:r>
              <a:rPr lang="en-US" dirty="0"/>
              <a:t>Induction Motor Stalling</a:t>
            </a:r>
          </a:p>
        </p:txBody>
      </p:sp>
      <p:sp>
        <p:nvSpPr>
          <p:cNvPr id="3" name="Content Placeholder 2">
            <a:extLst>
              <a:ext uri="{FF2B5EF4-FFF2-40B4-BE49-F238E27FC236}">
                <a16:creationId xmlns:a16="http://schemas.microsoft.com/office/drawing/2014/main" id="{F72F4BD4-E27D-5BAE-4769-BC5AA774ADB7}"/>
              </a:ext>
            </a:extLst>
          </p:cNvPr>
          <p:cNvSpPr>
            <a:spLocks noGrp="1"/>
          </p:cNvSpPr>
          <p:nvPr>
            <p:ph idx="1"/>
          </p:nvPr>
        </p:nvSpPr>
        <p:spPr/>
        <p:txBody>
          <a:bodyPr/>
          <a:lstStyle/>
          <a:p>
            <a:r>
              <a:rPr lang="en-US" dirty="0"/>
              <a:t>Height of the torque-speed curve varies with the square of the terminal voltage</a:t>
            </a:r>
          </a:p>
          <a:p>
            <a:r>
              <a:rPr lang="en-US" dirty="0"/>
              <a:t>When the terminal voltage decreases, such as during a fault, the mechanical torque can exceed the electrical torque</a:t>
            </a:r>
          </a:p>
          <a:p>
            <a:pPr lvl="1"/>
            <a:r>
              <a:rPr lang="en-US" dirty="0"/>
              <a:t>This causes the motor to decelerate, perhaps </a:t>
            </a:r>
            <a:br>
              <a:rPr lang="en-US" dirty="0"/>
            </a:br>
            <a:r>
              <a:rPr lang="en-US" dirty="0"/>
              <a:t>quite quickly, with the rate proportional to </a:t>
            </a:r>
            <a:br>
              <a:rPr lang="en-US" dirty="0"/>
            </a:br>
            <a:r>
              <a:rPr lang="en-US" dirty="0"/>
              <a:t>its inertia</a:t>
            </a:r>
          </a:p>
          <a:p>
            <a:pPr lvl="1"/>
            <a:r>
              <a:rPr lang="en-US" dirty="0"/>
              <a:t>This deceleration causing the slip to increase, </a:t>
            </a:r>
            <a:br>
              <a:rPr lang="en-US" dirty="0"/>
            </a:br>
            <a:r>
              <a:rPr lang="en-US" dirty="0"/>
              <a:t>perhaps causing the motor to stall with s=1, </a:t>
            </a:r>
            <a:br>
              <a:rPr lang="en-US" dirty="0"/>
            </a:br>
            <a:r>
              <a:rPr lang="en-US" dirty="0"/>
              <a:t>resulting in a high reactive current draw</a:t>
            </a:r>
          </a:p>
          <a:p>
            <a:pPr lvl="1"/>
            <a:r>
              <a:rPr lang="en-US" dirty="0"/>
              <a:t>Too many stalled motors can prevent the </a:t>
            </a:r>
            <a:br>
              <a:rPr lang="en-US" dirty="0"/>
            </a:br>
            <a:r>
              <a:rPr lang="en-US" dirty="0"/>
              <a:t>voltage from recovering</a:t>
            </a:r>
          </a:p>
        </p:txBody>
      </p:sp>
      <p:pic>
        <p:nvPicPr>
          <p:cNvPr id="4" name="Picture 3">
            <a:extLst>
              <a:ext uri="{FF2B5EF4-FFF2-40B4-BE49-F238E27FC236}">
                <a16:creationId xmlns:a16="http://schemas.microsoft.com/office/drawing/2014/main" id="{CD667B43-760A-1B7D-3F12-7C1BA5235A8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 r="20142" b="18935"/>
          <a:stretch/>
        </p:blipFill>
        <p:spPr>
          <a:xfrm>
            <a:off x="6857999" y="3167712"/>
            <a:ext cx="4954505" cy="3233088"/>
          </a:xfrm>
          <a:prstGeom prst="rect">
            <a:avLst/>
          </a:prstGeom>
        </p:spPr>
      </p:pic>
      <p:sp>
        <p:nvSpPr>
          <p:cNvPr id="5" name="Slide Number Placeholder 1">
            <a:extLst>
              <a:ext uri="{FF2B5EF4-FFF2-40B4-BE49-F238E27FC236}">
                <a16:creationId xmlns:a16="http://schemas.microsoft.com/office/drawing/2014/main" id="{9E319EBB-719A-C37C-9A7D-99839354E72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43</a:t>
            </a:fld>
            <a:endParaRPr lang="en-US" dirty="0">
              <a:solidFill>
                <a:srgbClr val="1E0000"/>
              </a:solidFill>
            </a:endParaRPr>
          </a:p>
        </p:txBody>
      </p:sp>
    </p:spTree>
    <p:extLst>
      <p:ext uri="{BB962C8B-B14F-4D97-AF65-F5344CB8AC3E}">
        <p14:creationId xmlns:p14="http://schemas.microsoft.com/office/powerpoint/2010/main" val="2273721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A276-E4A0-3DDF-EC02-6FCBBD23496D}"/>
              </a:ext>
            </a:extLst>
          </p:cNvPr>
          <p:cNvSpPr>
            <a:spLocks noGrp="1"/>
          </p:cNvSpPr>
          <p:nvPr>
            <p:ph type="title"/>
          </p:nvPr>
        </p:nvSpPr>
        <p:spPr/>
        <p:txBody>
          <a:bodyPr/>
          <a:lstStyle/>
          <a:p>
            <a:r>
              <a:rPr lang="en-US" dirty="0"/>
              <a:t>Transient Limit Monitors</a:t>
            </a:r>
          </a:p>
        </p:txBody>
      </p:sp>
      <p:sp>
        <p:nvSpPr>
          <p:cNvPr id="3" name="Content Placeholder 2">
            <a:extLst>
              <a:ext uri="{FF2B5EF4-FFF2-40B4-BE49-F238E27FC236}">
                <a16:creationId xmlns:a16="http://schemas.microsoft.com/office/drawing/2014/main" id="{8350B056-7365-6D6C-7CDA-C422AC49C7F7}"/>
              </a:ext>
            </a:extLst>
          </p:cNvPr>
          <p:cNvSpPr>
            <a:spLocks noGrp="1"/>
          </p:cNvSpPr>
          <p:nvPr>
            <p:ph idx="1"/>
          </p:nvPr>
        </p:nvSpPr>
        <p:spPr>
          <a:xfrm>
            <a:off x="457200" y="1280160"/>
            <a:ext cx="11582400" cy="1310640"/>
          </a:xfrm>
        </p:spPr>
        <p:txBody>
          <a:bodyPr/>
          <a:lstStyle/>
          <a:p>
            <a:r>
              <a:rPr lang="en-US" dirty="0"/>
              <a:t>During a transient contingency how fast the voltage recovers is a key metric</a:t>
            </a:r>
          </a:p>
        </p:txBody>
      </p:sp>
      <p:pic>
        <p:nvPicPr>
          <p:cNvPr id="4" name="Picture 2">
            <a:extLst>
              <a:ext uri="{FF2B5EF4-FFF2-40B4-BE49-F238E27FC236}">
                <a16:creationId xmlns:a16="http://schemas.microsoft.com/office/drawing/2014/main" id="{D131EA29-329A-72BB-1E8A-1D8FB414EC8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90600" y="1973663"/>
            <a:ext cx="6629400" cy="480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84C6B204-FC1B-D101-D943-160B2BF93964}"/>
              </a:ext>
            </a:extLst>
          </p:cNvPr>
          <p:cNvSpPr txBox="1"/>
          <p:nvPr/>
        </p:nvSpPr>
        <p:spPr>
          <a:xfrm>
            <a:off x="7451651" y="5542398"/>
            <a:ext cx="3902149" cy="707886"/>
          </a:xfrm>
          <a:prstGeom prst="rect">
            <a:avLst/>
          </a:prstGeom>
          <a:noFill/>
        </p:spPr>
        <p:txBody>
          <a:bodyPr wrap="square" rtlCol="0">
            <a:spAutoFit/>
          </a:bodyPr>
          <a:lstStyle/>
          <a:p>
            <a:pPr>
              <a:buClr>
                <a:srgbClr val="003366"/>
              </a:buClr>
            </a:pPr>
            <a:r>
              <a:rPr lang="en-US" sz="2000" dirty="0">
                <a:solidFill>
                  <a:srgbClr val="1E0000"/>
                </a:solidFill>
              </a:rPr>
              <a:t>Image from WECC Planning and Operating Criteria </a:t>
            </a:r>
          </a:p>
        </p:txBody>
      </p:sp>
      <p:sp>
        <p:nvSpPr>
          <p:cNvPr id="6" name="TextBox 5">
            <a:extLst>
              <a:ext uri="{FF2B5EF4-FFF2-40B4-BE49-F238E27FC236}">
                <a16:creationId xmlns:a16="http://schemas.microsoft.com/office/drawing/2014/main" id="{DBBCCB41-2349-B999-AC22-F72646BA6EE9}"/>
              </a:ext>
            </a:extLst>
          </p:cNvPr>
          <p:cNvSpPr txBox="1"/>
          <p:nvPr/>
        </p:nvSpPr>
        <p:spPr>
          <a:xfrm>
            <a:off x="8382000" y="2590801"/>
            <a:ext cx="3200400" cy="1200329"/>
          </a:xfrm>
          <a:prstGeom prst="rect">
            <a:avLst/>
          </a:prstGeom>
          <a:solidFill>
            <a:schemeClr val="accent3">
              <a:lumMod val="95000"/>
            </a:schemeClr>
          </a:solidFill>
        </p:spPr>
        <p:txBody>
          <a:bodyPr wrap="square" rtlCol="0">
            <a:spAutoFit/>
          </a:bodyPr>
          <a:lstStyle/>
          <a:p>
            <a:pPr>
              <a:buClr>
                <a:srgbClr val="003366"/>
              </a:buClr>
            </a:pPr>
            <a:r>
              <a:rPr lang="en-US" sz="2400" dirty="0">
                <a:solidFill>
                  <a:srgbClr val="1E0000"/>
                </a:solidFill>
              </a:rPr>
              <a:t>Similar performance criteria exist for frequency deviations</a:t>
            </a:r>
          </a:p>
        </p:txBody>
      </p:sp>
      <p:sp>
        <p:nvSpPr>
          <p:cNvPr id="7" name="Slide Number Placeholder 1">
            <a:extLst>
              <a:ext uri="{FF2B5EF4-FFF2-40B4-BE49-F238E27FC236}">
                <a16:creationId xmlns:a16="http://schemas.microsoft.com/office/drawing/2014/main" id="{0CCAD471-99D7-7C25-B65D-D571FFAE38B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44</a:t>
            </a:fld>
            <a:endParaRPr lang="en-US" dirty="0">
              <a:solidFill>
                <a:srgbClr val="1E0000"/>
              </a:solidFill>
            </a:endParaRPr>
          </a:p>
        </p:txBody>
      </p:sp>
    </p:spTree>
    <p:extLst>
      <p:ext uri="{BB962C8B-B14F-4D97-AF65-F5344CB8AC3E}">
        <p14:creationId xmlns:p14="http://schemas.microsoft.com/office/powerpoint/2010/main" val="3066211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D54A-8C86-1DF1-8B88-6C8950CBEB63}"/>
              </a:ext>
            </a:extLst>
          </p:cNvPr>
          <p:cNvSpPr>
            <a:spLocks noGrp="1"/>
          </p:cNvSpPr>
          <p:nvPr>
            <p:ph type="title"/>
          </p:nvPr>
        </p:nvSpPr>
        <p:spPr/>
        <p:txBody>
          <a:bodyPr/>
          <a:lstStyle/>
          <a:p>
            <a:r>
              <a:rPr lang="en-US" dirty="0"/>
              <a:t>A Concern: Fault Induced Delayed Voltage Recovery (FIDVR)</a:t>
            </a:r>
          </a:p>
        </p:txBody>
      </p:sp>
      <p:sp>
        <p:nvSpPr>
          <p:cNvPr id="3" name="Content Placeholder 2">
            <a:extLst>
              <a:ext uri="{FF2B5EF4-FFF2-40B4-BE49-F238E27FC236}">
                <a16:creationId xmlns:a16="http://schemas.microsoft.com/office/drawing/2014/main" id="{AB898342-E8BA-B6BB-8E23-396CDBB70EC5}"/>
              </a:ext>
            </a:extLst>
          </p:cNvPr>
          <p:cNvSpPr>
            <a:spLocks noGrp="1"/>
          </p:cNvSpPr>
          <p:nvPr>
            <p:ph idx="1"/>
          </p:nvPr>
        </p:nvSpPr>
        <p:spPr/>
        <p:txBody>
          <a:bodyPr/>
          <a:lstStyle/>
          <a:p>
            <a:r>
              <a:rPr lang="en-US" dirty="0"/>
              <a:t>FIDVR is a situation in which the system voltage remains significantly reduced for at least several seconds following a fault (at either the transmission or distribution level)</a:t>
            </a:r>
          </a:p>
          <a:p>
            <a:pPr lvl="1"/>
            <a:r>
              <a:rPr lang="en-US" dirty="0"/>
              <a:t>It is most concerning in the high voltage grid, but found to be unexpectedly prevalent in the distribution system</a:t>
            </a:r>
          </a:p>
          <a:p>
            <a:r>
              <a:rPr lang="en-US" dirty="0"/>
              <a:t>Stalled residential air </a:t>
            </a:r>
            <a:br>
              <a:rPr lang="en-US" dirty="0"/>
            </a:br>
            <a:r>
              <a:rPr lang="en-US" dirty="0"/>
              <a:t>conditioning units are a </a:t>
            </a:r>
            <a:br>
              <a:rPr lang="en-US" dirty="0"/>
            </a:br>
            <a:r>
              <a:rPr lang="en-US" dirty="0"/>
              <a:t>key cause of FIDVR – </a:t>
            </a:r>
            <a:br>
              <a:rPr lang="en-US" dirty="0"/>
            </a:br>
            <a:r>
              <a:rPr lang="en-US" dirty="0"/>
              <a:t>they can stall within the </a:t>
            </a:r>
            <a:br>
              <a:rPr lang="en-US" dirty="0"/>
            </a:br>
            <a:r>
              <a:rPr lang="en-US" dirty="0"/>
              <a:t>three cycles needed to</a:t>
            </a:r>
            <a:br>
              <a:rPr lang="en-US" dirty="0"/>
            </a:br>
            <a:r>
              <a:rPr lang="en-US" dirty="0"/>
              <a:t>clear a fault</a:t>
            </a:r>
          </a:p>
          <a:p>
            <a:endParaRPr lang="en-US" dirty="0"/>
          </a:p>
        </p:txBody>
      </p:sp>
      <p:pic>
        <p:nvPicPr>
          <p:cNvPr id="4" name="Picture 3">
            <a:extLst>
              <a:ext uri="{FF2B5EF4-FFF2-40B4-BE49-F238E27FC236}">
                <a16:creationId xmlns:a16="http://schemas.microsoft.com/office/drawing/2014/main" id="{CF3E6CC1-F5B1-5C0D-FA90-83477F4D792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791200" y="3200400"/>
            <a:ext cx="5186030" cy="2996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A3FEB077-8F0C-9EAD-7A28-2FEF41F4BE5B}"/>
              </a:ext>
            </a:extLst>
          </p:cNvPr>
          <p:cNvSpPr txBox="1"/>
          <p:nvPr/>
        </p:nvSpPr>
        <p:spPr>
          <a:xfrm>
            <a:off x="2514600" y="6400801"/>
            <a:ext cx="7076104" cy="307777"/>
          </a:xfrm>
          <a:prstGeom prst="rect">
            <a:avLst/>
          </a:prstGeom>
          <a:noFill/>
        </p:spPr>
        <p:txBody>
          <a:bodyPr wrap="none" rtlCol="0">
            <a:spAutoFit/>
          </a:bodyPr>
          <a:lstStyle/>
          <a:p>
            <a:pPr>
              <a:buClr>
                <a:srgbClr val="003366"/>
              </a:buClr>
            </a:pPr>
            <a:r>
              <a:rPr lang="en-US" sz="1400" dirty="0">
                <a:solidFill>
                  <a:srgbClr val="1E0000"/>
                </a:solidFill>
              </a:rPr>
              <a:t>Image Source: NERC, Fault Induced Delayed Voltage Recovery (FIDVR) Advisory, July 2015</a:t>
            </a:r>
          </a:p>
        </p:txBody>
      </p:sp>
      <p:sp>
        <p:nvSpPr>
          <p:cNvPr id="6" name="Slide Number Placeholder 1">
            <a:extLst>
              <a:ext uri="{FF2B5EF4-FFF2-40B4-BE49-F238E27FC236}">
                <a16:creationId xmlns:a16="http://schemas.microsoft.com/office/drawing/2014/main" id="{00833ED3-1294-DFE3-D47B-A7190828D5C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45</a:t>
            </a:fld>
            <a:endParaRPr lang="en-US" dirty="0">
              <a:solidFill>
                <a:srgbClr val="1E0000"/>
              </a:solidFill>
            </a:endParaRPr>
          </a:p>
        </p:txBody>
      </p:sp>
    </p:spTree>
    <p:extLst>
      <p:ext uri="{BB962C8B-B14F-4D97-AF65-F5344CB8AC3E}">
        <p14:creationId xmlns:p14="http://schemas.microsoft.com/office/powerpoint/2010/main" val="2013765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822E-DE43-5E15-A0B3-80BE91F68AB5}"/>
              </a:ext>
            </a:extLst>
          </p:cNvPr>
          <p:cNvSpPr>
            <a:spLocks noGrp="1"/>
          </p:cNvSpPr>
          <p:nvPr>
            <p:ph type="title"/>
          </p:nvPr>
        </p:nvSpPr>
        <p:spPr/>
        <p:txBody>
          <a:bodyPr/>
          <a:lstStyle/>
          <a:p>
            <a:r>
              <a:rPr lang="en-US" dirty="0"/>
              <a:t>Composite Load Models</a:t>
            </a:r>
          </a:p>
        </p:txBody>
      </p:sp>
      <p:sp>
        <p:nvSpPr>
          <p:cNvPr id="3" name="Content Placeholder 2">
            <a:extLst>
              <a:ext uri="{FF2B5EF4-FFF2-40B4-BE49-F238E27FC236}">
                <a16:creationId xmlns:a16="http://schemas.microsoft.com/office/drawing/2014/main" id="{09DFE8BB-9490-DBEB-6634-2D8B430FFB39}"/>
              </a:ext>
            </a:extLst>
          </p:cNvPr>
          <p:cNvSpPr>
            <a:spLocks noGrp="1"/>
          </p:cNvSpPr>
          <p:nvPr>
            <p:ph idx="1"/>
          </p:nvPr>
        </p:nvSpPr>
        <p:spPr/>
        <p:txBody>
          <a:bodyPr/>
          <a:lstStyle/>
          <a:p>
            <a:r>
              <a:rPr lang="en-US" dirty="0"/>
              <a:t>Many aggregate loads are best represented by a combination of different types of load</a:t>
            </a:r>
          </a:p>
          <a:p>
            <a:pPr lvl="1"/>
            <a:r>
              <a:rPr lang="en-US" dirty="0"/>
              <a:t>Known as composite load models</a:t>
            </a:r>
          </a:p>
          <a:p>
            <a:pPr lvl="1"/>
            <a:r>
              <a:rPr lang="en-US" dirty="0"/>
              <a:t>Important to keep in mind that the actual load is continually changing, so any aggregate load is at best an approximation</a:t>
            </a:r>
          </a:p>
          <a:p>
            <a:pPr lvl="1"/>
            <a:r>
              <a:rPr lang="en-US" dirty="0"/>
              <a:t>Hard to know load behavior to extreme disturbances without actually faulting the load</a:t>
            </a:r>
          </a:p>
          <a:p>
            <a:r>
              <a:rPr lang="en-US" dirty="0"/>
              <a:t>Early models included a number of loads at the transmission level buses (with the step-down transformer), with later models including a simple distribution system model</a:t>
            </a:r>
          </a:p>
          <a:p>
            <a:endParaRPr lang="en-US" dirty="0"/>
          </a:p>
        </p:txBody>
      </p:sp>
      <p:sp>
        <p:nvSpPr>
          <p:cNvPr id="4" name="Slide Number Placeholder 1">
            <a:extLst>
              <a:ext uri="{FF2B5EF4-FFF2-40B4-BE49-F238E27FC236}">
                <a16:creationId xmlns:a16="http://schemas.microsoft.com/office/drawing/2014/main" id="{B2921335-C520-B3C3-6A53-1F0E3C2757E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46</a:t>
            </a:fld>
            <a:endParaRPr lang="en-US" dirty="0">
              <a:solidFill>
                <a:srgbClr val="1E0000"/>
              </a:solidFill>
            </a:endParaRPr>
          </a:p>
        </p:txBody>
      </p:sp>
    </p:spTree>
    <p:extLst>
      <p:ext uri="{BB962C8B-B14F-4D97-AF65-F5344CB8AC3E}">
        <p14:creationId xmlns:p14="http://schemas.microsoft.com/office/powerpoint/2010/main" val="271575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C127-83AF-163A-C9C3-CF8DF43371A5}"/>
              </a:ext>
            </a:extLst>
          </p:cNvPr>
          <p:cNvSpPr>
            <a:spLocks noGrp="1"/>
          </p:cNvSpPr>
          <p:nvPr>
            <p:ph type="title"/>
          </p:nvPr>
        </p:nvSpPr>
        <p:spPr/>
        <p:txBody>
          <a:bodyPr/>
          <a:lstStyle/>
          <a:p>
            <a:r>
              <a:rPr lang="en-US" dirty="0"/>
              <a:t>CLOD Model</a:t>
            </a:r>
          </a:p>
        </p:txBody>
      </p:sp>
      <p:sp>
        <p:nvSpPr>
          <p:cNvPr id="3" name="Content Placeholder 2">
            <a:extLst>
              <a:ext uri="{FF2B5EF4-FFF2-40B4-BE49-F238E27FC236}">
                <a16:creationId xmlns:a16="http://schemas.microsoft.com/office/drawing/2014/main" id="{6DB9F037-0B27-BFAC-AC8F-35817AF199F2}"/>
              </a:ext>
            </a:extLst>
          </p:cNvPr>
          <p:cNvSpPr>
            <a:spLocks noGrp="1"/>
          </p:cNvSpPr>
          <p:nvPr>
            <p:ph idx="1"/>
          </p:nvPr>
        </p:nvSpPr>
        <p:spPr/>
        <p:txBody>
          <a:bodyPr/>
          <a:lstStyle/>
          <a:p>
            <a:r>
              <a:rPr lang="en-US" dirty="0"/>
              <a:t>The CLOD model represents the load as a combination of large induction motors, small induction motors, constant power, discharge lighting, and other</a:t>
            </a:r>
          </a:p>
          <a:p>
            <a:endParaRPr lang="en-US" dirty="0"/>
          </a:p>
        </p:txBody>
      </p:sp>
      <p:pic>
        <p:nvPicPr>
          <p:cNvPr id="4" name="Picture 3">
            <a:extLst>
              <a:ext uri="{FF2B5EF4-FFF2-40B4-BE49-F238E27FC236}">
                <a16:creationId xmlns:a16="http://schemas.microsoft.com/office/drawing/2014/main" id="{8E573A17-9CBD-A10E-DA26-8768448405A8}"/>
              </a:ext>
            </a:extLst>
          </p:cNvPr>
          <p:cNvPicPr/>
          <p:nvPr/>
        </p:nvPicPr>
        <p:blipFill>
          <a:blip r:embed="rId2" cstate="print">
            <a:extLst>
              <a:ext uri="{28A0092B-C50C-407E-A947-70E740481C1C}">
                <a14:useLocalDpi xmlns:a14="http://schemas.microsoft.com/office/drawing/2010/main"/>
              </a:ext>
            </a:extLst>
          </a:blip>
          <a:srcRect l="11308" t="7863" b="8846"/>
          <a:stretch>
            <a:fillRect/>
          </a:stretch>
        </p:blipFill>
        <p:spPr bwMode="auto">
          <a:xfrm>
            <a:off x="3657600" y="2667000"/>
            <a:ext cx="5410200" cy="3200400"/>
          </a:xfrm>
          <a:prstGeom prst="rect">
            <a:avLst/>
          </a:prstGeom>
          <a:noFill/>
          <a:ln w="9525">
            <a:noFill/>
            <a:miter lim="800000"/>
            <a:headEnd/>
            <a:tailEnd/>
          </a:ln>
        </p:spPr>
      </p:pic>
      <p:sp>
        <p:nvSpPr>
          <p:cNvPr id="5" name="Slide Number Placeholder 1">
            <a:extLst>
              <a:ext uri="{FF2B5EF4-FFF2-40B4-BE49-F238E27FC236}">
                <a16:creationId xmlns:a16="http://schemas.microsoft.com/office/drawing/2014/main" id="{04D7A723-2CBF-13E4-AF12-911B3D826BA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47</a:t>
            </a:fld>
            <a:endParaRPr lang="en-US" dirty="0">
              <a:solidFill>
                <a:srgbClr val="1E0000"/>
              </a:solidFill>
            </a:endParaRPr>
          </a:p>
        </p:txBody>
      </p:sp>
    </p:spTree>
    <p:extLst>
      <p:ext uri="{BB962C8B-B14F-4D97-AF65-F5344CB8AC3E}">
        <p14:creationId xmlns:p14="http://schemas.microsoft.com/office/powerpoint/2010/main" val="4042223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C6D9-D7BD-57E7-98D3-EF2D010DFAD9}"/>
              </a:ext>
            </a:extLst>
          </p:cNvPr>
          <p:cNvSpPr>
            <a:spLocks noGrp="1"/>
          </p:cNvSpPr>
          <p:nvPr>
            <p:ph type="title"/>
          </p:nvPr>
        </p:nvSpPr>
        <p:spPr/>
        <p:txBody>
          <a:bodyPr/>
          <a:lstStyle/>
          <a:p>
            <a:r>
              <a:rPr lang="en-US" dirty="0"/>
              <a:t>Composite Load Model</a:t>
            </a:r>
          </a:p>
        </p:txBody>
      </p:sp>
      <p:sp>
        <p:nvSpPr>
          <p:cNvPr id="3" name="Content Placeholder 2">
            <a:extLst>
              <a:ext uri="{FF2B5EF4-FFF2-40B4-BE49-F238E27FC236}">
                <a16:creationId xmlns:a16="http://schemas.microsoft.com/office/drawing/2014/main" id="{22591A0F-850A-97A4-88C4-7300DC198496}"/>
              </a:ext>
            </a:extLst>
          </p:cNvPr>
          <p:cNvSpPr>
            <a:spLocks noGrp="1"/>
          </p:cNvSpPr>
          <p:nvPr>
            <p:ph idx="1"/>
          </p:nvPr>
        </p:nvSpPr>
        <p:spPr>
          <a:xfrm>
            <a:off x="457200" y="1280160"/>
            <a:ext cx="11297920" cy="1615440"/>
          </a:xfrm>
        </p:spPr>
        <p:txBody>
          <a:bodyPr/>
          <a:lstStyle/>
          <a:p>
            <a:r>
              <a:rPr lang="en-US" dirty="0"/>
              <a:t>Contains up to four motors or single phase induction motor models; also includes potential for solar PV </a:t>
            </a:r>
          </a:p>
          <a:p>
            <a:endParaRPr lang="en-US" dirty="0"/>
          </a:p>
        </p:txBody>
      </p:sp>
      <p:pic>
        <p:nvPicPr>
          <p:cNvPr id="4" name="Picture 2">
            <a:extLst>
              <a:ext uri="{FF2B5EF4-FFF2-40B4-BE49-F238E27FC236}">
                <a16:creationId xmlns:a16="http://schemas.microsoft.com/office/drawing/2014/main" id="{95B15BBF-301D-B059-A900-2F1D67CECEE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189136" y="2209800"/>
            <a:ext cx="7793064" cy="4235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1">
            <a:extLst>
              <a:ext uri="{FF2B5EF4-FFF2-40B4-BE49-F238E27FC236}">
                <a16:creationId xmlns:a16="http://schemas.microsoft.com/office/drawing/2014/main" id="{6D44481A-F504-1DB8-7FB5-C57F3E77A9A3}"/>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48</a:t>
            </a:fld>
            <a:endParaRPr lang="en-US" dirty="0">
              <a:solidFill>
                <a:srgbClr val="1E0000"/>
              </a:solidFill>
            </a:endParaRPr>
          </a:p>
        </p:txBody>
      </p:sp>
    </p:spTree>
    <p:extLst>
      <p:ext uri="{BB962C8B-B14F-4D97-AF65-F5344CB8AC3E}">
        <p14:creationId xmlns:p14="http://schemas.microsoft.com/office/powerpoint/2010/main" val="332373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398F-20D6-C0CA-F631-C02F72A44F43}"/>
              </a:ext>
            </a:extLst>
          </p:cNvPr>
          <p:cNvSpPr>
            <a:spLocks noGrp="1"/>
          </p:cNvSpPr>
          <p:nvPr>
            <p:ph type="title"/>
          </p:nvPr>
        </p:nvSpPr>
        <p:spPr/>
        <p:txBody>
          <a:bodyPr/>
          <a:lstStyle/>
          <a:p>
            <a:r>
              <a:rPr lang="en-US" dirty="0"/>
              <a:t>A Few Definitions, cont.</a:t>
            </a:r>
          </a:p>
        </p:txBody>
      </p:sp>
      <p:sp>
        <p:nvSpPr>
          <p:cNvPr id="3" name="Content Placeholder 2">
            <a:extLst>
              <a:ext uri="{FF2B5EF4-FFF2-40B4-BE49-F238E27FC236}">
                <a16:creationId xmlns:a16="http://schemas.microsoft.com/office/drawing/2014/main" id="{244C0089-0EF0-24D4-A2D3-7313D508B1D5}"/>
              </a:ext>
            </a:extLst>
          </p:cNvPr>
          <p:cNvSpPr>
            <a:spLocks noGrp="1"/>
          </p:cNvSpPr>
          <p:nvPr>
            <p:ph idx="1"/>
          </p:nvPr>
        </p:nvSpPr>
        <p:spPr/>
        <p:txBody>
          <a:bodyPr/>
          <a:lstStyle/>
          <a:p>
            <a:r>
              <a:rPr lang="en-US" dirty="0"/>
              <a:t>An </a:t>
            </a:r>
            <a:r>
              <a:rPr lang="en-US" i="1" dirty="0"/>
              <a:t>equilibrium point</a:t>
            </a:r>
            <a:r>
              <a:rPr lang="en-US" dirty="0"/>
              <a:t> (ep) of a dynamic systems is a point in which the  system doesn’t change with time</a:t>
            </a:r>
          </a:p>
          <a:p>
            <a:r>
              <a:rPr lang="en-US" dirty="0"/>
              <a:t>Large-scale electric grids are never really at an equilibrium point because something is always changing with time. Here we can talk about a quasi-static ep, which is how the system </a:t>
            </a:r>
            <a:br>
              <a:rPr lang="en-US" dirty="0"/>
            </a:br>
            <a:r>
              <a:rPr lang="en-US" dirty="0"/>
              <a:t>would appear on the power flow time </a:t>
            </a:r>
            <a:br>
              <a:rPr lang="en-US" dirty="0"/>
            </a:br>
            <a:r>
              <a:rPr lang="en-US" dirty="0"/>
              <a:t>frame</a:t>
            </a:r>
          </a:p>
          <a:p>
            <a:pPr lvl="1"/>
            <a:r>
              <a:rPr lang="en-US" dirty="0"/>
              <a:t>This is what you would observe if you</a:t>
            </a:r>
            <a:br>
              <a:rPr lang="en-US" dirty="0"/>
            </a:br>
            <a:r>
              <a:rPr lang="en-US" dirty="0"/>
              <a:t>went into a control room and looked at</a:t>
            </a:r>
            <a:br>
              <a:rPr lang="en-US" dirty="0"/>
            </a:br>
            <a:r>
              <a:rPr lang="en-US" dirty="0"/>
              <a:t>the displays; usually things would appear</a:t>
            </a:r>
            <a:br>
              <a:rPr lang="en-US" dirty="0"/>
            </a:br>
            <a:r>
              <a:rPr lang="en-US" dirty="0"/>
              <a:t>to be pretty constant</a:t>
            </a:r>
          </a:p>
          <a:p>
            <a:endParaRPr lang="en-US" dirty="0"/>
          </a:p>
        </p:txBody>
      </p:sp>
      <p:pic>
        <p:nvPicPr>
          <p:cNvPr id="4" name="Picture 3">
            <a:extLst>
              <a:ext uri="{FF2B5EF4-FFF2-40B4-BE49-F238E27FC236}">
                <a16:creationId xmlns:a16="http://schemas.microsoft.com/office/drawing/2014/main" id="{9060C6ED-1866-3384-DA13-DE19E3AEFCF4}"/>
              </a:ext>
            </a:extLst>
          </p:cNvPr>
          <p:cNvPicPr>
            <a:picLocks noChangeAspect="1"/>
          </p:cNvPicPr>
          <p:nvPr/>
        </p:nvPicPr>
        <p:blipFill>
          <a:blip r:embed="rId2"/>
          <a:stretch>
            <a:fillRect/>
          </a:stretch>
        </p:blipFill>
        <p:spPr>
          <a:xfrm>
            <a:off x="6553200" y="3276600"/>
            <a:ext cx="4953000" cy="2994837"/>
          </a:xfrm>
          <a:prstGeom prst="rect">
            <a:avLst/>
          </a:prstGeom>
        </p:spPr>
      </p:pic>
      <p:sp>
        <p:nvSpPr>
          <p:cNvPr id="6" name="TextBox 5">
            <a:extLst>
              <a:ext uri="{FF2B5EF4-FFF2-40B4-BE49-F238E27FC236}">
                <a16:creationId xmlns:a16="http://schemas.microsoft.com/office/drawing/2014/main" id="{B3CD1EBE-8587-8181-FD03-FEBCEBB8AD59}"/>
              </a:ext>
            </a:extLst>
          </p:cNvPr>
          <p:cNvSpPr txBox="1"/>
          <p:nvPr/>
        </p:nvSpPr>
        <p:spPr>
          <a:xfrm>
            <a:off x="609600" y="6347637"/>
            <a:ext cx="6095288" cy="307777"/>
          </a:xfrm>
          <a:prstGeom prst="rect">
            <a:avLst/>
          </a:prstGeom>
          <a:noFill/>
        </p:spPr>
        <p:txBody>
          <a:bodyPr wrap="square">
            <a:spAutoFit/>
          </a:bodyPr>
          <a:lstStyle/>
          <a:p>
            <a:r>
              <a:rPr lang="en-US" sz="1400" dirty="0">
                <a:solidFill>
                  <a:schemeClr val="tx1">
                    <a:lumMod val="50000"/>
                  </a:schemeClr>
                </a:solidFill>
              </a:rPr>
              <a:t>Image Source: why.org from 3/17/20 of PJM control room</a:t>
            </a:r>
          </a:p>
        </p:txBody>
      </p:sp>
      <p:sp>
        <p:nvSpPr>
          <p:cNvPr id="7" name="Slide Number Placeholder 1">
            <a:extLst>
              <a:ext uri="{FF2B5EF4-FFF2-40B4-BE49-F238E27FC236}">
                <a16:creationId xmlns:a16="http://schemas.microsoft.com/office/drawing/2014/main" id="{0AF28167-0B65-EA9F-A8FB-858C28BC9B5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a:t>
            </a:fld>
            <a:endParaRPr lang="en-US" dirty="0">
              <a:solidFill>
                <a:srgbClr val="1E0000"/>
              </a:solidFill>
            </a:endParaRPr>
          </a:p>
        </p:txBody>
      </p:sp>
    </p:spTree>
    <p:extLst>
      <p:ext uri="{BB962C8B-B14F-4D97-AF65-F5344CB8AC3E}">
        <p14:creationId xmlns:p14="http://schemas.microsoft.com/office/powerpoint/2010/main" val="4186628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7B66-914D-FD01-1C65-C9722C687E79}"/>
              </a:ext>
            </a:extLst>
          </p:cNvPr>
          <p:cNvSpPr>
            <a:spLocks noGrp="1"/>
          </p:cNvSpPr>
          <p:nvPr>
            <p:ph type="title"/>
          </p:nvPr>
        </p:nvSpPr>
        <p:spPr/>
        <p:txBody>
          <a:bodyPr/>
          <a:lstStyle/>
          <a:p>
            <a:r>
              <a:rPr lang="en-US" dirty="0"/>
              <a:t>Running 2000 Bus Case with Composite Loads</a:t>
            </a:r>
          </a:p>
        </p:txBody>
      </p:sp>
      <p:sp>
        <p:nvSpPr>
          <p:cNvPr id="3" name="Content Placeholder 2">
            <a:extLst>
              <a:ext uri="{FF2B5EF4-FFF2-40B4-BE49-F238E27FC236}">
                <a16:creationId xmlns:a16="http://schemas.microsoft.com/office/drawing/2014/main" id="{56553ABA-69A7-B352-8CF3-D3178741F4A9}"/>
              </a:ext>
            </a:extLst>
          </p:cNvPr>
          <p:cNvSpPr>
            <a:spLocks noGrp="1"/>
          </p:cNvSpPr>
          <p:nvPr>
            <p:ph idx="1"/>
          </p:nvPr>
        </p:nvSpPr>
        <p:spPr>
          <a:xfrm>
            <a:off x="457200" y="1280160"/>
            <a:ext cx="11297920" cy="1691640"/>
          </a:xfrm>
        </p:spPr>
        <p:txBody>
          <a:bodyPr/>
          <a:lstStyle/>
          <a:p>
            <a:r>
              <a:rPr lang="en-US" dirty="0"/>
              <a:t>Open the case Texas2000_CMPLDW; this is the previous 2000 bus case with the CMPLDW model applied to all loads</a:t>
            </a:r>
          </a:p>
          <a:p>
            <a:r>
              <a:rPr lang="en-US" dirty="0"/>
              <a:t>To see and modify the parameters</a:t>
            </a:r>
            <a:br>
              <a:rPr lang="en-US" dirty="0"/>
            </a:br>
            <a:r>
              <a:rPr lang="en-US" dirty="0"/>
              <a:t>in the Model Explorer select</a:t>
            </a:r>
            <a:br>
              <a:rPr lang="en-US" dirty="0"/>
            </a:br>
            <a:r>
              <a:rPr lang="en-US" b="1" dirty="0"/>
              <a:t>Transient Stability, Load</a:t>
            </a:r>
            <a:br>
              <a:rPr lang="en-US" b="1" dirty="0"/>
            </a:br>
            <a:r>
              <a:rPr lang="en-US" b="1" dirty="0"/>
              <a:t>Characteristics</a:t>
            </a:r>
          </a:p>
          <a:p>
            <a:endParaRPr lang="en-US" dirty="0"/>
          </a:p>
          <a:p>
            <a:endParaRPr lang="en-US" dirty="0"/>
          </a:p>
        </p:txBody>
      </p:sp>
      <p:pic>
        <p:nvPicPr>
          <p:cNvPr id="5" name="Picture 4">
            <a:extLst>
              <a:ext uri="{FF2B5EF4-FFF2-40B4-BE49-F238E27FC236}">
                <a16:creationId xmlns:a16="http://schemas.microsoft.com/office/drawing/2014/main" id="{41CDD60A-A7D6-62D4-5BD1-AA580C5962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 r="23015"/>
          <a:stretch/>
        </p:blipFill>
        <p:spPr>
          <a:xfrm>
            <a:off x="5638800" y="2895600"/>
            <a:ext cx="5760720" cy="3810000"/>
          </a:xfrm>
          <a:prstGeom prst="rect">
            <a:avLst/>
          </a:prstGeom>
        </p:spPr>
      </p:pic>
      <p:pic>
        <p:nvPicPr>
          <p:cNvPr id="9" name="Picture 8">
            <a:extLst>
              <a:ext uri="{FF2B5EF4-FFF2-40B4-BE49-F238E27FC236}">
                <a16:creationId xmlns:a16="http://schemas.microsoft.com/office/drawing/2014/main" id="{39437AF8-1B4A-0E5D-9FA5-849F1CF20C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600" y="4114800"/>
            <a:ext cx="4206240" cy="2468880"/>
          </a:xfrm>
          <a:prstGeom prst="rect">
            <a:avLst/>
          </a:prstGeom>
        </p:spPr>
      </p:pic>
      <p:sp>
        <p:nvSpPr>
          <p:cNvPr id="10" name="TextBox 9">
            <a:extLst>
              <a:ext uri="{FF2B5EF4-FFF2-40B4-BE49-F238E27FC236}">
                <a16:creationId xmlns:a16="http://schemas.microsoft.com/office/drawing/2014/main" id="{C9439B06-6335-4EBE-45B7-A4D27FD8CE09}"/>
              </a:ext>
            </a:extLst>
          </p:cNvPr>
          <p:cNvSpPr txBox="1"/>
          <p:nvPr/>
        </p:nvSpPr>
        <p:spPr>
          <a:xfrm>
            <a:off x="8376920" y="1828800"/>
            <a:ext cx="3200400" cy="2308324"/>
          </a:xfrm>
          <a:prstGeom prst="rect">
            <a:avLst/>
          </a:prstGeom>
          <a:solidFill>
            <a:schemeClr val="accent3">
              <a:lumMod val="95000"/>
            </a:schemeClr>
          </a:solidFill>
        </p:spPr>
        <p:txBody>
          <a:bodyPr wrap="square" rtlCol="0">
            <a:spAutoFit/>
          </a:bodyPr>
          <a:lstStyle/>
          <a:p>
            <a:pPr>
              <a:buClr>
                <a:srgbClr val="003366"/>
              </a:buClr>
            </a:pPr>
            <a:r>
              <a:rPr lang="en-US" sz="2400" dirty="0">
                <a:solidFill>
                  <a:srgbClr val="1E0000"/>
                </a:solidFill>
              </a:rPr>
              <a:t>Run the generator drop scenario varying these parameters; with this model the grid is no longer well damped (prone to oscillations)</a:t>
            </a:r>
          </a:p>
        </p:txBody>
      </p:sp>
      <p:cxnSp>
        <p:nvCxnSpPr>
          <p:cNvPr id="11" name="Straight Arrow Connector 10">
            <a:extLst>
              <a:ext uri="{FF2B5EF4-FFF2-40B4-BE49-F238E27FC236}">
                <a16:creationId xmlns:a16="http://schemas.microsoft.com/office/drawing/2014/main" id="{DC4DED8A-50BA-B312-F664-EA7A00E0062C}"/>
              </a:ext>
            </a:extLst>
          </p:cNvPr>
          <p:cNvCxnSpPr>
            <a:cxnSpLocks/>
          </p:cNvCxnSpPr>
          <p:nvPr/>
        </p:nvCxnSpPr>
        <p:spPr bwMode="auto">
          <a:xfrm flipH="1">
            <a:off x="7007860" y="2895600"/>
            <a:ext cx="1145540" cy="1857820"/>
          </a:xfrm>
          <a:prstGeom prst="straightConnector1">
            <a:avLst/>
          </a:prstGeom>
          <a:noFill/>
          <a:ln w="63500" cap="flat" cmpd="sng" algn="ctr">
            <a:solidFill>
              <a:schemeClr val="tx1">
                <a:lumMod val="50000"/>
              </a:schemeClr>
            </a:solidFill>
            <a:prstDash val="solid"/>
            <a:round/>
            <a:headEnd type="none" w="med" len="med"/>
            <a:tailEnd type="triangle"/>
          </a:ln>
          <a:effectLst/>
        </p:spPr>
      </p:cxnSp>
      <p:sp>
        <p:nvSpPr>
          <p:cNvPr id="13" name="Slide Number Placeholder 1">
            <a:extLst>
              <a:ext uri="{FF2B5EF4-FFF2-40B4-BE49-F238E27FC236}">
                <a16:creationId xmlns:a16="http://schemas.microsoft.com/office/drawing/2014/main" id="{A8C733B4-B315-CC94-A185-49D6608971F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49</a:t>
            </a:fld>
            <a:endParaRPr lang="en-US" dirty="0">
              <a:solidFill>
                <a:srgbClr val="1E0000"/>
              </a:solidFill>
            </a:endParaRPr>
          </a:p>
        </p:txBody>
      </p:sp>
    </p:spTree>
    <p:extLst>
      <p:ext uri="{BB962C8B-B14F-4D97-AF65-F5344CB8AC3E}">
        <p14:creationId xmlns:p14="http://schemas.microsoft.com/office/powerpoint/2010/main" val="3745350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24B3-0CE6-DE0F-AACC-5C1317A063CF}"/>
              </a:ext>
            </a:extLst>
          </p:cNvPr>
          <p:cNvSpPr>
            <a:spLocks noGrp="1"/>
          </p:cNvSpPr>
          <p:nvPr>
            <p:ph type="title"/>
          </p:nvPr>
        </p:nvSpPr>
        <p:spPr/>
        <p:txBody>
          <a:bodyPr/>
          <a:lstStyle/>
          <a:p>
            <a:r>
              <a:rPr lang="en-US" dirty="0"/>
              <a:t>Power System Oscillations</a:t>
            </a:r>
          </a:p>
        </p:txBody>
      </p:sp>
      <p:sp>
        <p:nvSpPr>
          <p:cNvPr id="3" name="Content Placeholder 2">
            <a:extLst>
              <a:ext uri="{FF2B5EF4-FFF2-40B4-BE49-F238E27FC236}">
                <a16:creationId xmlns:a16="http://schemas.microsoft.com/office/drawing/2014/main" id="{D980E35A-0AD7-F8BD-6254-56640103B716}"/>
              </a:ext>
            </a:extLst>
          </p:cNvPr>
          <p:cNvSpPr>
            <a:spLocks noGrp="1"/>
          </p:cNvSpPr>
          <p:nvPr>
            <p:ph idx="1"/>
          </p:nvPr>
        </p:nvSpPr>
        <p:spPr/>
        <p:txBody>
          <a:bodyPr/>
          <a:lstStyle/>
          <a:p>
            <a:r>
              <a:rPr lang="en-US" sz="2800" dirty="0"/>
              <a:t>Power systems can experience a wide range of oscillations, ranging from highly damped and high frequency switching transients to sustained low frequency (&lt; 1 Hz) inter-area oscillations affecting an entire interconnect</a:t>
            </a:r>
          </a:p>
          <a:p>
            <a:r>
              <a:rPr lang="en-US" sz="2800" dirty="0"/>
              <a:t>Types of oscillations include</a:t>
            </a:r>
          </a:p>
          <a:p>
            <a:pPr lvl="1"/>
            <a:r>
              <a:rPr lang="en-US" sz="2400" dirty="0"/>
              <a:t>Transients: Usually high frequency and highly damped</a:t>
            </a:r>
          </a:p>
          <a:p>
            <a:pPr lvl="1"/>
            <a:r>
              <a:rPr lang="en-US" sz="2400" dirty="0"/>
              <a:t>Local plant: Usually from 1 to 5 Hz</a:t>
            </a:r>
          </a:p>
          <a:p>
            <a:pPr lvl="1"/>
            <a:r>
              <a:rPr lang="en-US" sz="2400" dirty="0"/>
              <a:t>Inter-area oscillations: From 0.15 to 1 Hz</a:t>
            </a:r>
          </a:p>
          <a:p>
            <a:pPr lvl="1"/>
            <a:r>
              <a:rPr lang="en-US" sz="2400" dirty="0"/>
              <a:t>Slower dynamics: Such as AGC, less than 0.15 Hz</a:t>
            </a:r>
          </a:p>
          <a:p>
            <a:pPr lvl="1"/>
            <a:r>
              <a:rPr lang="en-US" sz="2400" dirty="0"/>
              <a:t>Subsynchronous resonance: 10 to 50 Hz (less than synchronous)</a:t>
            </a:r>
          </a:p>
          <a:p>
            <a:endParaRPr lang="en-US" dirty="0"/>
          </a:p>
        </p:txBody>
      </p:sp>
      <p:sp>
        <p:nvSpPr>
          <p:cNvPr id="4" name="Slide Number Placeholder 1">
            <a:extLst>
              <a:ext uri="{FF2B5EF4-FFF2-40B4-BE49-F238E27FC236}">
                <a16:creationId xmlns:a16="http://schemas.microsoft.com/office/drawing/2014/main" id="{0C37E926-1E6A-C211-86FD-66B9956AB5F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50</a:t>
            </a:fld>
            <a:endParaRPr lang="en-US" dirty="0">
              <a:solidFill>
                <a:srgbClr val="1E0000"/>
              </a:solidFill>
            </a:endParaRPr>
          </a:p>
        </p:txBody>
      </p:sp>
    </p:spTree>
    <p:extLst>
      <p:ext uri="{BB962C8B-B14F-4D97-AF65-F5344CB8AC3E}">
        <p14:creationId xmlns:p14="http://schemas.microsoft.com/office/powerpoint/2010/main" val="284396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6968-8907-7F3C-D3F4-5B357001C31F}"/>
              </a:ext>
            </a:extLst>
          </p:cNvPr>
          <p:cNvSpPr>
            <a:spLocks noGrp="1"/>
          </p:cNvSpPr>
          <p:nvPr>
            <p:ph type="title"/>
          </p:nvPr>
        </p:nvSpPr>
        <p:spPr/>
        <p:txBody>
          <a:bodyPr/>
          <a:lstStyle/>
          <a:p>
            <a:r>
              <a:rPr lang="en-US" dirty="0"/>
              <a:t>Example Oscillations</a:t>
            </a:r>
          </a:p>
        </p:txBody>
      </p:sp>
      <p:sp>
        <p:nvSpPr>
          <p:cNvPr id="3" name="Content Placeholder 2">
            <a:extLst>
              <a:ext uri="{FF2B5EF4-FFF2-40B4-BE49-F238E27FC236}">
                <a16:creationId xmlns:a16="http://schemas.microsoft.com/office/drawing/2014/main" id="{A1BD19B6-1824-3851-D492-51C079DE0E34}"/>
              </a:ext>
            </a:extLst>
          </p:cNvPr>
          <p:cNvSpPr>
            <a:spLocks noGrp="1"/>
          </p:cNvSpPr>
          <p:nvPr>
            <p:ph idx="1"/>
          </p:nvPr>
        </p:nvSpPr>
        <p:spPr>
          <a:xfrm>
            <a:off x="457200" y="1280160"/>
            <a:ext cx="11297920" cy="1158240"/>
          </a:xfrm>
        </p:spPr>
        <p:txBody>
          <a:bodyPr/>
          <a:lstStyle/>
          <a:p>
            <a:r>
              <a:rPr lang="en-US" dirty="0"/>
              <a:t>The left graph shows an oscillation that was observed during a 1996 WECC Blackout, the right from the 8/14/2003 blackout</a:t>
            </a:r>
          </a:p>
          <a:p>
            <a:endParaRPr lang="en-US" dirty="0"/>
          </a:p>
        </p:txBody>
      </p:sp>
      <p:pic>
        <p:nvPicPr>
          <p:cNvPr id="4" name="Picture 3">
            <a:extLst>
              <a:ext uri="{FF2B5EF4-FFF2-40B4-BE49-F238E27FC236}">
                <a16:creationId xmlns:a16="http://schemas.microsoft.com/office/drawing/2014/main" id="{FB1AB6AF-1F06-68FF-E4C6-D489DE55EF79}"/>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 y="2286000"/>
            <a:ext cx="5105400" cy="403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5 7 real reactive ontario detroit">
            <a:extLst>
              <a:ext uri="{FF2B5EF4-FFF2-40B4-BE49-F238E27FC236}">
                <a16:creationId xmlns:a16="http://schemas.microsoft.com/office/drawing/2014/main" id="{56930E86-1FD3-ACD5-F10F-D00D2DFF39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2200" y="2197811"/>
            <a:ext cx="5105400" cy="400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1">
            <a:extLst>
              <a:ext uri="{FF2B5EF4-FFF2-40B4-BE49-F238E27FC236}">
                <a16:creationId xmlns:a16="http://schemas.microsoft.com/office/drawing/2014/main" id="{0119404C-9140-F671-5ACC-260E21A00B2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51</a:t>
            </a:fld>
            <a:endParaRPr lang="en-US" dirty="0">
              <a:solidFill>
                <a:srgbClr val="1E0000"/>
              </a:solidFill>
            </a:endParaRPr>
          </a:p>
        </p:txBody>
      </p:sp>
    </p:spTree>
    <p:extLst>
      <p:ext uri="{BB962C8B-B14F-4D97-AF65-F5344CB8AC3E}">
        <p14:creationId xmlns:p14="http://schemas.microsoft.com/office/powerpoint/2010/main" val="1353854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6247-3E5B-86D1-60A1-684336685705}"/>
              </a:ext>
            </a:extLst>
          </p:cNvPr>
          <p:cNvSpPr>
            <a:spLocks noGrp="1"/>
          </p:cNvSpPr>
          <p:nvPr>
            <p:ph type="title"/>
          </p:nvPr>
        </p:nvSpPr>
        <p:spPr/>
        <p:txBody>
          <a:bodyPr/>
          <a:lstStyle/>
          <a:p>
            <a:r>
              <a:rPr lang="en-US" dirty="0"/>
              <a:t>Causes of Power System Oscillations</a:t>
            </a:r>
          </a:p>
        </p:txBody>
      </p:sp>
      <p:sp>
        <p:nvSpPr>
          <p:cNvPr id="3" name="Content Placeholder 2">
            <a:extLst>
              <a:ext uri="{FF2B5EF4-FFF2-40B4-BE49-F238E27FC236}">
                <a16:creationId xmlns:a16="http://schemas.microsoft.com/office/drawing/2014/main" id="{9B3F55FF-69AE-4AFC-B277-DB97B4FD3720}"/>
              </a:ext>
            </a:extLst>
          </p:cNvPr>
          <p:cNvSpPr>
            <a:spLocks noGrp="1"/>
          </p:cNvSpPr>
          <p:nvPr>
            <p:ph idx="1"/>
          </p:nvPr>
        </p:nvSpPr>
        <p:spPr/>
        <p:txBody>
          <a:bodyPr/>
          <a:lstStyle/>
          <a:p>
            <a:r>
              <a:rPr lang="en-US" dirty="0"/>
              <a:t>The response of a simple system can be divided into its natural response versus its forced response</a:t>
            </a:r>
          </a:p>
          <a:p>
            <a:pPr lvl="1"/>
            <a:r>
              <a:rPr lang="en-US" dirty="0"/>
              <a:t>The natural response tells how the system will response to an initial disturbance without any additional (external) influences; this response shows the system’s modes</a:t>
            </a:r>
          </a:p>
          <a:p>
            <a:pPr lvl="1"/>
            <a:r>
              <a:rPr lang="en-US" dirty="0"/>
              <a:t>A forced response is associated with an external disturbance; if the external disturbance is periodic then the system will oscillate at least partially at this frequency</a:t>
            </a:r>
          </a:p>
          <a:p>
            <a:pPr lvl="1"/>
            <a:r>
              <a:rPr lang="en-US" dirty="0"/>
              <a:t>Often forced oscillations are due to control failures</a:t>
            </a:r>
          </a:p>
          <a:p>
            <a:r>
              <a:rPr lang="en-US" dirty="0"/>
              <a:t>Resonance occurs when a forced response is at a similar frequency to one of the system’s modes</a:t>
            </a:r>
          </a:p>
          <a:p>
            <a:r>
              <a:rPr lang="en-US" dirty="0"/>
              <a:t>An power system can experience both types of oscillations </a:t>
            </a:r>
          </a:p>
          <a:p>
            <a:endParaRPr lang="en-US" dirty="0"/>
          </a:p>
        </p:txBody>
      </p:sp>
      <p:sp>
        <p:nvSpPr>
          <p:cNvPr id="4" name="Slide Number Placeholder 1">
            <a:extLst>
              <a:ext uri="{FF2B5EF4-FFF2-40B4-BE49-F238E27FC236}">
                <a16:creationId xmlns:a16="http://schemas.microsoft.com/office/drawing/2014/main" id="{40C20F10-4550-E6D3-4C15-D35D00C34C2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52</a:t>
            </a:fld>
            <a:endParaRPr lang="en-US" dirty="0">
              <a:solidFill>
                <a:srgbClr val="1E0000"/>
              </a:solidFill>
            </a:endParaRPr>
          </a:p>
        </p:txBody>
      </p:sp>
    </p:spTree>
    <p:extLst>
      <p:ext uri="{BB962C8B-B14F-4D97-AF65-F5344CB8AC3E}">
        <p14:creationId xmlns:p14="http://schemas.microsoft.com/office/powerpoint/2010/main" val="165658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8195-1F96-6E92-A0D9-A8776F6C7ADC}"/>
              </a:ext>
            </a:extLst>
          </p:cNvPr>
          <p:cNvSpPr>
            <a:spLocks noGrp="1"/>
          </p:cNvSpPr>
          <p:nvPr>
            <p:ph type="title"/>
          </p:nvPr>
        </p:nvSpPr>
        <p:spPr/>
        <p:txBody>
          <a:bodyPr/>
          <a:lstStyle/>
          <a:p>
            <a:r>
              <a:rPr lang="en-US" dirty="0"/>
              <a:t>Forced Oscillations in WECC (from [1])</a:t>
            </a:r>
          </a:p>
        </p:txBody>
      </p:sp>
      <p:sp>
        <p:nvSpPr>
          <p:cNvPr id="3" name="Content Placeholder 2">
            <a:extLst>
              <a:ext uri="{FF2B5EF4-FFF2-40B4-BE49-F238E27FC236}">
                <a16:creationId xmlns:a16="http://schemas.microsoft.com/office/drawing/2014/main" id="{733BFD0B-3CFF-B094-C633-2AFCFA0F585A}"/>
              </a:ext>
            </a:extLst>
          </p:cNvPr>
          <p:cNvSpPr>
            <a:spLocks noGrp="1"/>
          </p:cNvSpPr>
          <p:nvPr>
            <p:ph idx="1"/>
          </p:nvPr>
        </p:nvSpPr>
        <p:spPr/>
        <p:txBody>
          <a:bodyPr/>
          <a:lstStyle/>
          <a:p>
            <a:r>
              <a:rPr lang="en-US" dirty="0"/>
              <a:t>Summer 2013 24 hour data: 0.37 Hz oscillations observed for several hours. Confirmed to be forced oscillations at a hydro plant from vortex effect.</a:t>
            </a:r>
          </a:p>
          <a:p>
            <a:r>
              <a:rPr lang="en-US" dirty="0"/>
              <a:t>2014 data: Another 0.5 Hz oscillation also observed. Source points to hydro unit as well. And 0.7 Hz. And 1.12 Hz. And 2 Hz. </a:t>
            </a:r>
          </a:p>
          <a:p>
            <a:r>
              <a:rPr lang="en-US" dirty="0"/>
              <a:t>Resonance possible when system modes are poorly damped and close to the forcing function. Resonance can be observed in model simulations. </a:t>
            </a:r>
          </a:p>
          <a:p>
            <a:endParaRPr lang="en-US" dirty="0"/>
          </a:p>
        </p:txBody>
      </p:sp>
      <p:sp>
        <p:nvSpPr>
          <p:cNvPr id="4" name="TextBox 3">
            <a:extLst>
              <a:ext uri="{FF2B5EF4-FFF2-40B4-BE49-F238E27FC236}">
                <a16:creationId xmlns:a16="http://schemas.microsoft.com/office/drawing/2014/main" id="{921ED4A2-BF72-D8FD-EA75-E3ACB8F0F8A6}"/>
              </a:ext>
            </a:extLst>
          </p:cNvPr>
          <p:cNvSpPr txBox="1"/>
          <p:nvPr/>
        </p:nvSpPr>
        <p:spPr>
          <a:xfrm>
            <a:off x="457200" y="6153638"/>
            <a:ext cx="6705041" cy="461665"/>
          </a:xfrm>
          <a:prstGeom prst="rect">
            <a:avLst/>
          </a:prstGeom>
          <a:noFill/>
        </p:spPr>
        <p:txBody>
          <a:bodyPr wrap="none" rtlCol="0">
            <a:spAutoFit/>
          </a:bodyPr>
          <a:lstStyle/>
          <a:p>
            <a:r>
              <a:rPr lang="en-US" sz="1200" dirty="0"/>
              <a:t>1. M. Venkatasubramanian, “Oscillation Monitoring System”,  June 2015</a:t>
            </a:r>
            <a:br>
              <a:rPr lang="en-US" sz="1200" dirty="0"/>
            </a:br>
            <a:r>
              <a:rPr lang="en-US" sz="1200" dirty="0"/>
              <a:t>http://www.energy.gov/sites/prod/files/2015/07/f24/3.%20Mani%20Oscillation%20Monitoring.pdf </a:t>
            </a:r>
          </a:p>
        </p:txBody>
      </p:sp>
      <p:sp>
        <p:nvSpPr>
          <p:cNvPr id="5" name="Slide Number Placeholder 1">
            <a:extLst>
              <a:ext uri="{FF2B5EF4-FFF2-40B4-BE49-F238E27FC236}">
                <a16:creationId xmlns:a16="http://schemas.microsoft.com/office/drawing/2014/main" id="{3084509C-30F6-F062-8C99-B2F8DCB8387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53</a:t>
            </a:fld>
            <a:endParaRPr lang="en-US" dirty="0">
              <a:solidFill>
                <a:srgbClr val="1E0000"/>
              </a:solidFill>
            </a:endParaRPr>
          </a:p>
        </p:txBody>
      </p:sp>
    </p:spTree>
    <p:extLst>
      <p:ext uri="{BB962C8B-B14F-4D97-AF65-F5344CB8AC3E}">
        <p14:creationId xmlns:p14="http://schemas.microsoft.com/office/powerpoint/2010/main" val="3390126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81C2-8123-BD6C-70E3-5A2011FFA3CE}"/>
              </a:ext>
            </a:extLst>
          </p:cNvPr>
          <p:cNvSpPr>
            <a:spLocks noGrp="1"/>
          </p:cNvSpPr>
          <p:nvPr>
            <p:ph type="title"/>
          </p:nvPr>
        </p:nvSpPr>
        <p:spPr/>
        <p:txBody>
          <a:bodyPr/>
          <a:lstStyle/>
          <a:p>
            <a:r>
              <a:rPr lang="en-US" dirty="0"/>
              <a:t>An On-line Oscillation Detection Tool</a:t>
            </a:r>
          </a:p>
        </p:txBody>
      </p:sp>
      <p:pic>
        <p:nvPicPr>
          <p:cNvPr id="4" name="Picture 2">
            <a:extLst>
              <a:ext uri="{FF2B5EF4-FFF2-40B4-BE49-F238E27FC236}">
                <a16:creationId xmlns:a16="http://schemas.microsoft.com/office/drawing/2014/main" id="{A7A370A4-D90C-AD9F-DF5C-F9911879562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85800" y="1371599"/>
            <a:ext cx="8077200" cy="4763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8B124D17-EE6F-9DEE-94AB-282A6C6F3526}"/>
              </a:ext>
            </a:extLst>
          </p:cNvPr>
          <p:cNvSpPr txBox="1"/>
          <p:nvPr/>
        </p:nvSpPr>
        <p:spPr>
          <a:xfrm>
            <a:off x="457200" y="6324600"/>
            <a:ext cx="6407523" cy="276999"/>
          </a:xfrm>
          <a:prstGeom prst="rect">
            <a:avLst/>
          </a:prstGeom>
          <a:noFill/>
        </p:spPr>
        <p:txBody>
          <a:bodyPr wrap="none" rtlCol="0">
            <a:spAutoFit/>
          </a:bodyPr>
          <a:lstStyle/>
          <a:p>
            <a:r>
              <a:rPr lang="en-US" sz="1200" dirty="0"/>
              <a:t>Image source: WECC Joint Synchronized Information Subcommittee Report,  October 2013</a:t>
            </a:r>
          </a:p>
        </p:txBody>
      </p:sp>
      <p:sp>
        <p:nvSpPr>
          <p:cNvPr id="3" name="Slide Number Placeholder 1">
            <a:extLst>
              <a:ext uri="{FF2B5EF4-FFF2-40B4-BE49-F238E27FC236}">
                <a16:creationId xmlns:a16="http://schemas.microsoft.com/office/drawing/2014/main" id="{5A49F58B-6EA7-E72A-EE3A-BF5B6516F6D4}"/>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54</a:t>
            </a:fld>
            <a:endParaRPr lang="en-US" dirty="0">
              <a:solidFill>
                <a:srgbClr val="1E0000"/>
              </a:solidFill>
            </a:endParaRPr>
          </a:p>
        </p:txBody>
      </p:sp>
    </p:spTree>
    <p:extLst>
      <p:ext uri="{BB962C8B-B14F-4D97-AF65-F5344CB8AC3E}">
        <p14:creationId xmlns:p14="http://schemas.microsoft.com/office/powerpoint/2010/main" val="3693559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27F3-A5FC-F44B-DE2A-17CFEACAED38}"/>
              </a:ext>
            </a:extLst>
          </p:cNvPr>
          <p:cNvSpPr>
            <a:spLocks noGrp="1"/>
          </p:cNvSpPr>
          <p:nvPr>
            <p:ph type="title"/>
          </p:nvPr>
        </p:nvSpPr>
        <p:spPr/>
        <p:txBody>
          <a:bodyPr/>
          <a:lstStyle/>
          <a:p>
            <a:r>
              <a:rPr lang="en-US" dirty="0"/>
              <a:t>Phasor Measurement Units (PMUs) and SynchroPhasors </a:t>
            </a:r>
          </a:p>
        </p:txBody>
      </p:sp>
      <p:sp>
        <p:nvSpPr>
          <p:cNvPr id="3" name="Content Placeholder 2">
            <a:extLst>
              <a:ext uri="{FF2B5EF4-FFF2-40B4-BE49-F238E27FC236}">
                <a16:creationId xmlns:a16="http://schemas.microsoft.com/office/drawing/2014/main" id="{C8236B35-A040-580D-6646-07B93C5C125F}"/>
              </a:ext>
            </a:extLst>
          </p:cNvPr>
          <p:cNvSpPr>
            <a:spLocks noGrp="1"/>
          </p:cNvSpPr>
          <p:nvPr>
            <p:ph idx="1"/>
          </p:nvPr>
        </p:nvSpPr>
        <p:spPr/>
        <p:txBody>
          <a:bodyPr/>
          <a:lstStyle/>
          <a:p>
            <a:r>
              <a:rPr lang="en-US" dirty="0"/>
              <a:t>Initially a challenge with understanding power system dynamics was the lack of high speed, synchronized measurements</a:t>
            </a:r>
          </a:p>
          <a:p>
            <a:pPr lvl="1"/>
            <a:r>
              <a:rPr lang="en-US" dirty="0"/>
              <a:t>Supervisory Control and Data Acquisition (SCADA) measured the system analog values every couple of seconds</a:t>
            </a:r>
          </a:p>
          <a:p>
            <a:r>
              <a:rPr lang="en-US" dirty="0"/>
              <a:t>This has gradually changed over the last several decades with the now widespread deployment of phasor measurement units (PMUs) that are able to use time synchronized measurements to accurately determine values at rates of 30 times per second</a:t>
            </a:r>
          </a:p>
        </p:txBody>
      </p:sp>
      <p:sp>
        <p:nvSpPr>
          <p:cNvPr id="4" name="Slide Number Placeholder 1">
            <a:extLst>
              <a:ext uri="{FF2B5EF4-FFF2-40B4-BE49-F238E27FC236}">
                <a16:creationId xmlns:a16="http://schemas.microsoft.com/office/drawing/2014/main" id="{B74439F2-8785-C1DA-CCCC-2373FCA93454}"/>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55</a:t>
            </a:fld>
            <a:endParaRPr lang="en-US" dirty="0">
              <a:solidFill>
                <a:srgbClr val="1E0000"/>
              </a:solidFill>
            </a:endParaRPr>
          </a:p>
        </p:txBody>
      </p:sp>
    </p:spTree>
    <p:extLst>
      <p:ext uri="{BB962C8B-B14F-4D97-AF65-F5344CB8AC3E}">
        <p14:creationId xmlns:p14="http://schemas.microsoft.com/office/powerpoint/2010/main" val="1555889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F881-C1F4-0DA4-C2C3-35078314AB96}"/>
              </a:ext>
            </a:extLst>
          </p:cNvPr>
          <p:cNvSpPr>
            <a:spLocks noGrp="1"/>
          </p:cNvSpPr>
          <p:nvPr>
            <p:ph type="title"/>
          </p:nvPr>
        </p:nvSpPr>
        <p:spPr/>
        <p:txBody>
          <a:bodyPr/>
          <a:lstStyle/>
          <a:p>
            <a:r>
              <a:rPr lang="en-US" dirty="0"/>
              <a:t>Modes</a:t>
            </a:r>
          </a:p>
        </p:txBody>
      </p:sp>
      <p:sp>
        <p:nvSpPr>
          <p:cNvPr id="3" name="Content Placeholder 2">
            <a:extLst>
              <a:ext uri="{FF2B5EF4-FFF2-40B4-BE49-F238E27FC236}">
                <a16:creationId xmlns:a16="http://schemas.microsoft.com/office/drawing/2014/main" id="{89844762-4175-4122-2050-8FDF324F50FF}"/>
              </a:ext>
            </a:extLst>
          </p:cNvPr>
          <p:cNvSpPr>
            <a:spLocks noGrp="1"/>
          </p:cNvSpPr>
          <p:nvPr>
            <p:ph idx="1"/>
          </p:nvPr>
        </p:nvSpPr>
        <p:spPr/>
        <p:txBody>
          <a:bodyPr/>
          <a:lstStyle/>
          <a:p>
            <a:r>
              <a:rPr lang="en-US" dirty="0"/>
              <a:t>A mode is a concept from linear system analysis</a:t>
            </a:r>
          </a:p>
          <a:p>
            <a:pPr lvl="1"/>
            <a:r>
              <a:rPr lang="en-US" dirty="0"/>
              <a:t>Electric grids certainly are not linear, but usually their response to small disturbances is approximated as linear</a:t>
            </a:r>
          </a:p>
          <a:p>
            <a:r>
              <a:rPr lang="en-US" dirty="0"/>
              <a:t>A mode corresponds to one of the eigenvalues of the response or, for oscillations, a complex pair of eigenvalues</a:t>
            </a:r>
          </a:p>
          <a:p>
            <a:r>
              <a:rPr lang="en-US" dirty="0"/>
              <a:t>A mode has a frequency and damping; all parts of the system oscillate with this pattern</a:t>
            </a:r>
          </a:p>
          <a:p>
            <a:r>
              <a:rPr lang="en-US" dirty="0"/>
              <a:t>The mode shape tells how parts of the system participate in the mode</a:t>
            </a:r>
          </a:p>
          <a:p>
            <a:r>
              <a:rPr lang="en-US" dirty="0"/>
              <a:t>There can be multiple modes in a system; power systems can have many modes</a:t>
            </a:r>
          </a:p>
          <a:p>
            <a:endParaRPr lang="en-US" dirty="0"/>
          </a:p>
        </p:txBody>
      </p:sp>
      <p:sp>
        <p:nvSpPr>
          <p:cNvPr id="4" name="Slide Number Placeholder 1">
            <a:extLst>
              <a:ext uri="{FF2B5EF4-FFF2-40B4-BE49-F238E27FC236}">
                <a16:creationId xmlns:a16="http://schemas.microsoft.com/office/drawing/2014/main" id="{AA4C12AC-918E-ED5D-348E-209D7CB92A6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56</a:t>
            </a:fld>
            <a:endParaRPr lang="en-US" dirty="0">
              <a:solidFill>
                <a:srgbClr val="1E0000"/>
              </a:solidFill>
            </a:endParaRPr>
          </a:p>
        </p:txBody>
      </p:sp>
    </p:spTree>
    <p:extLst>
      <p:ext uri="{BB962C8B-B14F-4D97-AF65-F5344CB8AC3E}">
        <p14:creationId xmlns:p14="http://schemas.microsoft.com/office/powerpoint/2010/main" val="2258945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08BE-6FA6-61CF-6D64-AF51BD2A7F0E}"/>
              </a:ext>
            </a:extLst>
          </p:cNvPr>
          <p:cNvSpPr>
            <a:spLocks noGrp="1"/>
          </p:cNvSpPr>
          <p:nvPr>
            <p:ph type="title"/>
          </p:nvPr>
        </p:nvSpPr>
        <p:spPr/>
        <p:txBody>
          <a:bodyPr/>
          <a:lstStyle/>
          <a:p>
            <a:r>
              <a:rPr lang="en-US" dirty="0"/>
              <a:t>Power System Stabilizers (PSSs)</a:t>
            </a:r>
          </a:p>
        </p:txBody>
      </p:sp>
      <p:sp>
        <p:nvSpPr>
          <p:cNvPr id="3" name="Content Placeholder 2">
            <a:extLst>
              <a:ext uri="{FF2B5EF4-FFF2-40B4-BE49-F238E27FC236}">
                <a16:creationId xmlns:a16="http://schemas.microsoft.com/office/drawing/2014/main" id="{209844D0-4B9B-6906-17E1-DF0294E63D33}"/>
              </a:ext>
            </a:extLst>
          </p:cNvPr>
          <p:cNvSpPr>
            <a:spLocks noGrp="1"/>
          </p:cNvSpPr>
          <p:nvPr>
            <p:ph idx="1"/>
          </p:nvPr>
        </p:nvSpPr>
        <p:spPr>
          <a:xfrm>
            <a:off x="457200" y="1280160"/>
            <a:ext cx="4953000" cy="3733800"/>
          </a:xfrm>
        </p:spPr>
        <p:txBody>
          <a:bodyPr/>
          <a:lstStyle/>
          <a:p>
            <a:r>
              <a:rPr lang="en-US" dirty="0"/>
              <a:t>Power system stabilizers (PSSs) are devices that are placed at the generators to help stabilize the overall system response</a:t>
            </a:r>
          </a:p>
          <a:p>
            <a:r>
              <a:rPr lang="en-US" dirty="0"/>
              <a:t>They have played major role</a:t>
            </a:r>
            <a:br>
              <a:rPr lang="en-US" dirty="0"/>
            </a:br>
            <a:r>
              <a:rPr lang="en-US" dirty="0"/>
              <a:t>in damping both local modes and inter-area modes</a:t>
            </a:r>
          </a:p>
          <a:p>
            <a:r>
              <a:rPr lang="en-US" dirty="0"/>
              <a:t>However, the regular tuning of PSSs is important</a:t>
            </a:r>
          </a:p>
        </p:txBody>
      </p:sp>
      <p:pic>
        <p:nvPicPr>
          <p:cNvPr id="6" name="Picture 5">
            <a:extLst>
              <a:ext uri="{FF2B5EF4-FFF2-40B4-BE49-F238E27FC236}">
                <a16:creationId xmlns:a16="http://schemas.microsoft.com/office/drawing/2014/main" id="{0EE39201-840F-8898-B090-ED02B1647C69}"/>
              </a:ext>
            </a:extLst>
          </p:cNvPr>
          <p:cNvPicPr>
            <a:picLocks noChangeAspect="1"/>
          </p:cNvPicPr>
          <p:nvPr/>
        </p:nvPicPr>
        <p:blipFill>
          <a:blip r:embed="rId2"/>
          <a:stretch>
            <a:fillRect/>
          </a:stretch>
        </p:blipFill>
        <p:spPr>
          <a:xfrm>
            <a:off x="5257800" y="1524000"/>
            <a:ext cx="6684612" cy="4163935"/>
          </a:xfrm>
          <a:prstGeom prst="rect">
            <a:avLst/>
          </a:prstGeom>
        </p:spPr>
      </p:pic>
      <p:sp>
        <p:nvSpPr>
          <p:cNvPr id="7" name="Oval 6">
            <a:extLst>
              <a:ext uri="{FF2B5EF4-FFF2-40B4-BE49-F238E27FC236}">
                <a16:creationId xmlns:a16="http://schemas.microsoft.com/office/drawing/2014/main" id="{BAAAF96E-EA31-1725-426A-B54AC7DF4DB2}"/>
              </a:ext>
            </a:extLst>
          </p:cNvPr>
          <p:cNvSpPr>
            <a:spLocks noChangeArrowheads="1"/>
          </p:cNvSpPr>
          <p:nvPr/>
        </p:nvSpPr>
        <p:spPr bwMode="auto">
          <a:xfrm>
            <a:off x="8077200" y="3352800"/>
            <a:ext cx="2895600" cy="1600200"/>
          </a:xfrm>
          <a:prstGeom prst="ellipse">
            <a:avLst/>
          </a:prstGeom>
          <a:solidFill>
            <a:schemeClr val="accent1">
              <a:alpha val="30196"/>
            </a:schemeClr>
          </a:solidFill>
          <a:ln w="28575" algn="ctr">
            <a:solidFill>
              <a:schemeClr val="accent2"/>
            </a:solidFill>
            <a:round/>
            <a:headEnd type="none" w="sm" len="sm"/>
            <a:tailEnd type="none" w="sm" len="sm"/>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eaLnBrk="0" hangingPunct="0"/>
            <a:endParaRPr lang="en-US" dirty="0">
              <a:solidFill>
                <a:schemeClr val="tx1"/>
              </a:solidFill>
            </a:endParaRPr>
          </a:p>
        </p:txBody>
      </p:sp>
      <p:sp>
        <p:nvSpPr>
          <p:cNvPr id="4" name="Slide Number Placeholder 1">
            <a:extLst>
              <a:ext uri="{FF2B5EF4-FFF2-40B4-BE49-F238E27FC236}">
                <a16:creationId xmlns:a16="http://schemas.microsoft.com/office/drawing/2014/main" id="{7B0B2025-F7BE-905A-2F23-FBA8C05CAA7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57</a:t>
            </a:fld>
            <a:endParaRPr lang="en-US" dirty="0">
              <a:solidFill>
                <a:srgbClr val="1E0000"/>
              </a:solidFill>
            </a:endParaRPr>
          </a:p>
        </p:txBody>
      </p:sp>
    </p:spTree>
    <p:extLst>
      <p:ext uri="{BB962C8B-B14F-4D97-AF65-F5344CB8AC3E}">
        <p14:creationId xmlns:p14="http://schemas.microsoft.com/office/powerpoint/2010/main" val="167717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AC40-F1FC-C375-56AB-8CB24280BC86}"/>
              </a:ext>
            </a:extLst>
          </p:cNvPr>
          <p:cNvSpPr>
            <a:spLocks noGrp="1"/>
          </p:cNvSpPr>
          <p:nvPr>
            <p:ph type="title"/>
          </p:nvPr>
        </p:nvSpPr>
        <p:spPr>
          <a:xfrm>
            <a:off x="457200" y="76200"/>
            <a:ext cx="11506200" cy="1066800"/>
          </a:xfrm>
        </p:spPr>
        <p:txBody>
          <a:bodyPr/>
          <a:lstStyle/>
          <a:p>
            <a:r>
              <a:rPr lang="en-US" dirty="0"/>
              <a:t>2000 Bus Generator Outage Example without PSSs</a:t>
            </a:r>
          </a:p>
        </p:txBody>
      </p:sp>
      <p:sp>
        <p:nvSpPr>
          <p:cNvPr id="3" name="Content Placeholder 2">
            <a:extLst>
              <a:ext uri="{FF2B5EF4-FFF2-40B4-BE49-F238E27FC236}">
                <a16:creationId xmlns:a16="http://schemas.microsoft.com/office/drawing/2014/main" id="{CC6256B2-FBA2-4138-E8BF-959CCADB44B3}"/>
              </a:ext>
            </a:extLst>
          </p:cNvPr>
          <p:cNvSpPr>
            <a:spLocks noGrp="1"/>
          </p:cNvSpPr>
          <p:nvPr>
            <p:ph idx="1"/>
          </p:nvPr>
        </p:nvSpPr>
        <p:spPr>
          <a:xfrm>
            <a:off x="457200" y="1280160"/>
            <a:ext cx="11297920" cy="1463040"/>
          </a:xfrm>
        </p:spPr>
        <p:txBody>
          <a:bodyPr/>
          <a:lstStyle/>
          <a:p>
            <a:r>
              <a:rPr lang="en-US" dirty="0"/>
              <a:t>The previous 2000 bus case has PSSs; in PowerWorld their parameters can be easily viewed they can be displayed by starting from the </a:t>
            </a:r>
            <a:r>
              <a:rPr lang="en-US" b="1" dirty="0"/>
              <a:t>Add Ons Stability Case Info, Models in Use </a:t>
            </a:r>
            <a:r>
              <a:rPr lang="en-US" dirty="0"/>
              <a:t>display, then showing the Model Type Dialog for the IEEEST Stabilizer</a:t>
            </a:r>
          </a:p>
          <a:p>
            <a:pPr lvl="1"/>
            <a:r>
              <a:rPr lang="en-US" dirty="0"/>
              <a:t>Toggle </a:t>
            </a:r>
            <a:r>
              <a:rPr lang="en-US" b="1" dirty="0"/>
              <a:t>Device Status </a:t>
            </a:r>
            <a:r>
              <a:rPr lang="en-US" dirty="0"/>
              <a:t>to Not Active</a:t>
            </a:r>
          </a:p>
        </p:txBody>
      </p:sp>
      <p:pic>
        <p:nvPicPr>
          <p:cNvPr id="7" name="Picture 6">
            <a:extLst>
              <a:ext uri="{FF2B5EF4-FFF2-40B4-BE49-F238E27FC236}">
                <a16:creationId xmlns:a16="http://schemas.microsoft.com/office/drawing/2014/main" id="{9F3551CD-2E93-40AB-F917-85C7879A3001}"/>
              </a:ext>
            </a:extLst>
          </p:cNvPr>
          <p:cNvPicPr>
            <a:picLocks noChangeAspect="1"/>
          </p:cNvPicPr>
          <p:nvPr/>
        </p:nvPicPr>
        <p:blipFill>
          <a:blip r:embed="rId2"/>
          <a:stretch>
            <a:fillRect/>
          </a:stretch>
        </p:blipFill>
        <p:spPr>
          <a:xfrm>
            <a:off x="838200" y="3733800"/>
            <a:ext cx="6584939" cy="2819400"/>
          </a:xfrm>
          <a:prstGeom prst="rect">
            <a:avLst/>
          </a:prstGeom>
        </p:spPr>
      </p:pic>
      <p:cxnSp>
        <p:nvCxnSpPr>
          <p:cNvPr id="8" name="Straight Arrow Connector 7">
            <a:extLst>
              <a:ext uri="{FF2B5EF4-FFF2-40B4-BE49-F238E27FC236}">
                <a16:creationId xmlns:a16="http://schemas.microsoft.com/office/drawing/2014/main" id="{F2511DF4-0ED5-8CA2-ED2F-9FD50CC97134}"/>
              </a:ext>
            </a:extLst>
          </p:cNvPr>
          <p:cNvCxnSpPr>
            <a:cxnSpLocks/>
          </p:cNvCxnSpPr>
          <p:nvPr/>
        </p:nvCxnSpPr>
        <p:spPr bwMode="auto">
          <a:xfrm>
            <a:off x="3048000" y="3460335"/>
            <a:ext cx="76200" cy="701040"/>
          </a:xfrm>
          <a:prstGeom prst="straightConnector1">
            <a:avLst/>
          </a:prstGeom>
          <a:noFill/>
          <a:ln w="63500" cap="flat" cmpd="sng" algn="ctr">
            <a:solidFill>
              <a:schemeClr val="tx1">
                <a:lumMod val="50000"/>
              </a:schemeClr>
            </a:solidFill>
            <a:prstDash val="solid"/>
            <a:round/>
            <a:headEnd type="none" w="med" len="med"/>
            <a:tailEnd type="triangle"/>
          </a:ln>
          <a:effectLst/>
        </p:spPr>
      </p:cxnSp>
      <p:pic>
        <p:nvPicPr>
          <p:cNvPr id="11" name="Picture 10">
            <a:extLst>
              <a:ext uri="{FF2B5EF4-FFF2-40B4-BE49-F238E27FC236}">
                <a16:creationId xmlns:a16="http://schemas.microsoft.com/office/drawing/2014/main" id="{73430663-0B27-EEAA-6251-AACC4A9A4361}"/>
              </a:ext>
            </a:extLst>
          </p:cNvPr>
          <p:cNvPicPr>
            <a:picLocks noChangeAspect="1"/>
          </p:cNvPicPr>
          <p:nvPr/>
        </p:nvPicPr>
        <p:blipFill>
          <a:blip r:embed="rId3"/>
          <a:stretch>
            <a:fillRect/>
          </a:stretch>
        </p:blipFill>
        <p:spPr>
          <a:xfrm>
            <a:off x="7548785" y="3511944"/>
            <a:ext cx="4038600" cy="3062606"/>
          </a:xfrm>
          <a:prstGeom prst="rect">
            <a:avLst/>
          </a:prstGeom>
        </p:spPr>
      </p:pic>
      <p:sp>
        <p:nvSpPr>
          <p:cNvPr id="12" name="TextBox 3">
            <a:extLst>
              <a:ext uri="{FF2B5EF4-FFF2-40B4-BE49-F238E27FC236}">
                <a16:creationId xmlns:a16="http://schemas.microsoft.com/office/drawing/2014/main" id="{ED33BB05-9914-F2F9-9CA5-E5979E4CB3B7}"/>
              </a:ext>
            </a:extLst>
          </p:cNvPr>
          <p:cNvSpPr txBox="1">
            <a:spLocks noChangeArrowheads="1"/>
          </p:cNvSpPr>
          <p:nvPr/>
        </p:nvSpPr>
        <p:spPr bwMode="auto">
          <a:xfrm>
            <a:off x="7548785" y="2880360"/>
            <a:ext cx="4267200" cy="461665"/>
          </a:xfrm>
          <a:prstGeom prst="rect">
            <a:avLst/>
          </a:prstGeom>
          <a:solidFill>
            <a:schemeClr val="accent3">
              <a:lumMod val="95000"/>
            </a:schemeClr>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rgbClr val="1E0000"/>
                </a:solidFill>
              </a:rPr>
              <a:t>Negatively damp oscillations</a:t>
            </a:r>
            <a:endParaRPr lang="en-US" altLang="en-US" sz="2400" dirty="0">
              <a:solidFill>
                <a:srgbClr val="1E0000"/>
              </a:solidFill>
            </a:endParaRPr>
          </a:p>
        </p:txBody>
      </p:sp>
      <p:sp>
        <p:nvSpPr>
          <p:cNvPr id="4" name="Slide Number Placeholder 1">
            <a:extLst>
              <a:ext uri="{FF2B5EF4-FFF2-40B4-BE49-F238E27FC236}">
                <a16:creationId xmlns:a16="http://schemas.microsoft.com/office/drawing/2014/main" id="{8A4C4994-F193-92BF-7A6A-3387A0F8063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58</a:t>
            </a:fld>
            <a:endParaRPr lang="en-US" dirty="0">
              <a:solidFill>
                <a:srgbClr val="1E0000"/>
              </a:solidFill>
            </a:endParaRPr>
          </a:p>
        </p:txBody>
      </p:sp>
    </p:spTree>
    <p:extLst>
      <p:ext uri="{BB962C8B-B14F-4D97-AF65-F5344CB8AC3E}">
        <p14:creationId xmlns:p14="http://schemas.microsoft.com/office/powerpoint/2010/main" val="2929905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0000"/>
                </a:solidFill>
              </a:rPr>
              <a:t>Slow versus Fast Dynamics</a:t>
            </a:r>
          </a:p>
        </p:txBody>
      </p:sp>
      <p:sp>
        <p:nvSpPr>
          <p:cNvPr id="3" name="Content Placeholder 2"/>
          <p:cNvSpPr>
            <a:spLocks noGrp="1"/>
          </p:cNvSpPr>
          <p:nvPr>
            <p:ph idx="1"/>
          </p:nvPr>
        </p:nvSpPr>
        <p:spPr/>
        <p:txBody>
          <a:bodyPr/>
          <a:lstStyle/>
          <a:p>
            <a:r>
              <a:rPr lang="en-US" dirty="0">
                <a:solidFill>
                  <a:srgbClr val="1E0000"/>
                </a:solidFill>
              </a:rPr>
              <a:t>Key analysis question in setting up and solving models is to determine the time frame of interest</a:t>
            </a:r>
          </a:p>
          <a:p>
            <a:r>
              <a:rPr lang="en-US" dirty="0">
                <a:solidFill>
                  <a:srgbClr val="1E0000"/>
                </a:solidFill>
              </a:rPr>
              <a:t>Values that change slowing (relative to the time frame of interest) can be assumed as constant</a:t>
            </a:r>
          </a:p>
          <a:p>
            <a:pPr lvl="1"/>
            <a:r>
              <a:rPr lang="en-US" dirty="0">
                <a:solidFill>
                  <a:srgbClr val="1E0000"/>
                </a:solidFill>
              </a:rPr>
              <a:t>Power flow example is the load real and reactive values are assumed constant (sometimes voltage dependence is included)</a:t>
            </a:r>
          </a:p>
          <a:p>
            <a:r>
              <a:rPr lang="en-US" dirty="0">
                <a:solidFill>
                  <a:srgbClr val="1E0000"/>
                </a:solidFill>
              </a:rPr>
              <a:t>Values that change quickly (relative to the time frame of interest) can be assumed to be algebraic</a:t>
            </a:r>
          </a:p>
          <a:p>
            <a:pPr lvl="1"/>
            <a:r>
              <a:rPr lang="en-US" dirty="0">
                <a:solidFill>
                  <a:srgbClr val="1E0000"/>
                </a:solidFill>
              </a:rPr>
              <a:t>A generator's terminal voltage in power flow is an algebraic constraint, but not in transient stability</a:t>
            </a:r>
          </a:p>
          <a:p>
            <a:pPr lvl="1"/>
            <a:r>
              <a:rPr lang="en-US" dirty="0">
                <a:solidFill>
                  <a:srgbClr val="1E0000"/>
                </a:solidFill>
              </a:rPr>
              <a:t>In power flow and transient stability the network power balance equations are assumed algebraic </a:t>
            </a:r>
          </a:p>
          <a:p>
            <a:endParaRPr lang="en-US" dirty="0"/>
          </a:p>
          <a:p>
            <a:pPr lvl="1"/>
            <a:endParaRPr lang="en-US" dirty="0"/>
          </a:p>
          <a:p>
            <a:pPr lvl="1"/>
            <a:endParaRPr lang="en-US" dirty="0"/>
          </a:p>
          <a:p>
            <a:endParaRPr lang="en-US" dirty="0"/>
          </a:p>
        </p:txBody>
      </p:sp>
      <p:sp>
        <p:nvSpPr>
          <p:cNvPr id="5" name="Slide Number Placeholder 1">
            <a:extLst>
              <a:ext uri="{FF2B5EF4-FFF2-40B4-BE49-F238E27FC236}">
                <a16:creationId xmlns:a16="http://schemas.microsoft.com/office/drawing/2014/main" id="{F153E40A-9523-E416-BE7D-9D7FFE11777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a:t>
            </a:fld>
            <a:endParaRPr lang="en-US" dirty="0">
              <a:solidFill>
                <a:srgbClr val="1E0000"/>
              </a:solidFill>
            </a:endParaRPr>
          </a:p>
        </p:txBody>
      </p:sp>
    </p:spTree>
    <p:extLst>
      <p:ext uri="{BB962C8B-B14F-4D97-AF65-F5344CB8AC3E}">
        <p14:creationId xmlns:p14="http://schemas.microsoft.com/office/powerpoint/2010/main" val="2771126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67C-E580-48A1-BA45-A883943A28D8}"/>
              </a:ext>
            </a:extLst>
          </p:cNvPr>
          <p:cNvSpPr>
            <a:spLocks noGrp="1"/>
          </p:cNvSpPr>
          <p:nvPr>
            <p:ph type="title"/>
          </p:nvPr>
        </p:nvSpPr>
        <p:spPr/>
        <p:txBody>
          <a:bodyPr/>
          <a:lstStyle/>
          <a:p>
            <a:r>
              <a:rPr lang="en-US" dirty="0"/>
              <a:t>Questions?</a:t>
            </a:r>
          </a:p>
        </p:txBody>
      </p:sp>
      <p:sp>
        <p:nvSpPr>
          <p:cNvPr id="5" name="Slide Number Placeholder 1">
            <a:extLst>
              <a:ext uri="{FF2B5EF4-FFF2-40B4-BE49-F238E27FC236}">
                <a16:creationId xmlns:a16="http://schemas.microsoft.com/office/drawing/2014/main" id="{4A5B68F9-CBD7-9830-19EF-C30998E3CA8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59</a:t>
            </a:fld>
            <a:endParaRPr lang="en-US" dirty="0">
              <a:solidFill>
                <a:srgbClr val="1E0000"/>
              </a:solidFill>
            </a:endParaRPr>
          </a:p>
        </p:txBody>
      </p:sp>
      <p:pic>
        <p:nvPicPr>
          <p:cNvPr id="3" name="Picture 2" descr="A group of people sitting in a room with computers&#10;&#10;Description automatically generated">
            <a:extLst>
              <a:ext uri="{FF2B5EF4-FFF2-40B4-BE49-F238E27FC236}">
                <a16:creationId xmlns:a16="http://schemas.microsoft.com/office/drawing/2014/main" id="{EFCA4C67-FCFF-927F-8C87-D0468D8837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3400" y="1295400"/>
            <a:ext cx="10515600" cy="5343482"/>
          </a:xfrm>
          <a:prstGeom prst="rect">
            <a:avLst/>
          </a:prstGeom>
        </p:spPr>
      </p:pic>
    </p:spTree>
    <p:extLst>
      <p:ext uri="{BB962C8B-B14F-4D97-AF65-F5344CB8AC3E}">
        <p14:creationId xmlns:p14="http://schemas.microsoft.com/office/powerpoint/2010/main" val="134942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8118-DE95-D874-3B76-0AC1F6B4EA7D}"/>
              </a:ext>
            </a:extLst>
          </p:cNvPr>
          <p:cNvSpPr>
            <a:spLocks noGrp="1"/>
          </p:cNvSpPr>
          <p:nvPr>
            <p:ph type="title"/>
          </p:nvPr>
        </p:nvSpPr>
        <p:spPr/>
        <p:txBody>
          <a:bodyPr/>
          <a:lstStyle/>
          <a:p>
            <a:r>
              <a:rPr lang="en-US" dirty="0"/>
              <a:t>Contingencies</a:t>
            </a:r>
          </a:p>
        </p:txBody>
      </p:sp>
      <p:sp>
        <p:nvSpPr>
          <p:cNvPr id="3" name="Content Placeholder 2">
            <a:extLst>
              <a:ext uri="{FF2B5EF4-FFF2-40B4-BE49-F238E27FC236}">
                <a16:creationId xmlns:a16="http://schemas.microsoft.com/office/drawing/2014/main" id="{8499AA2D-FE21-531A-C864-B5A2303980F9}"/>
              </a:ext>
            </a:extLst>
          </p:cNvPr>
          <p:cNvSpPr>
            <a:spLocks noGrp="1"/>
          </p:cNvSpPr>
          <p:nvPr>
            <p:ph idx="1"/>
          </p:nvPr>
        </p:nvSpPr>
        <p:spPr/>
        <p:txBody>
          <a:bodyPr/>
          <a:lstStyle/>
          <a:p>
            <a:r>
              <a:rPr lang="en-US" dirty="0"/>
              <a:t>Contingencies (or sometimes known as events) perturb (kick) the system operating point away from its equilibrium point; power system stability analysis looks at whether the system returns to a new equilibrium point</a:t>
            </a:r>
          </a:p>
          <a:p>
            <a:pPr lvl="1"/>
            <a:r>
              <a:rPr lang="en-US" dirty="0"/>
              <a:t>Best case is a new ep </a:t>
            </a:r>
            <a:br>
              <a:rPr lang="en-US" dirty="0"/>
            </a:br>
            <a:r>
              <a:rPr lang="en-US" dirty="0"/>
              <a:t>exists and the system</a:t>
            </a:r>
            <a:br>
              <a:rPr lang="en-US" dirty="0"/>
            </a:br>
            <a:r>
              <a:rPr lang="en-US" dirty="0"/>
              <a:t>is able to reach this </a:t>
            </a:r>
            <a:br>
              <a:rPr lang="en-US" dirty="0"/>
            </a:br>
            <a:r>
              <a:rPr lang="en-US" dirty="0"/>
              <a:t>new ep. </a:t>
            </a:r>
          </a:p>
          <a:p>
            <a:pPr lvl="1"/>
            <a:r>
              <a:rPr lang="en-US" dirty="0"/>
              <a:t>However, a new ep may</a:t>
            </a:r>
            <a:br>
              <a:rPr lang="en-US" dirty="0"/>
            </a:br>
            <a:r>
              <a:rPr lang="en-US" dirty="0"/>
              <a:t>exist, but the system</a:t>
            </a:r>
            <a:br>
              <a:rPr lang="en-US" dirty="0"/>
            </a:br>
            <a:r>
              <a:rPr lang="en-US" dirty="0"/>
              <a:t>can’t get there</a:t>
            </a:r>
          </a:p>
          <a:p>
            <a:pPr lvl="1"/>
            <a:r>
              <a:rPr lang="en-US" dirty="0"/>
              <a:t>Or a new ep doesn’t exist</a:t>
            </a:r>
          </a:p>
          <a:p>
            <a:r>
              <a:rPr lang="en-US" dirty="0"/>
              <a:t>The electric grid protection system plays a major role in how the system results to different contingencies</a:t>
            </a:r>
          </a:p>
        </p:txBody>
      </p:sp>
      <p:pic>
        <p:nvPicPr>
          <p:cNvPr id="4" name="Picture 3">
            <a:extLst>
              <a:ext uri="{FF2B5EF4-FFF2-40B4-BE49-F238E27FC236}">
                <a16:creationId xmlns:a16="http://schemas.microsoft.com/office/drawing/2014/main" id="{3FB0B01E-FF45-9FE3-3808-0F1637C4193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5400" y="2717065"/>
            <a:ext cx="5867400" cy="2976752"/>
          </a:xfrm>
          <a:prstGeom prst="rect">
            <a:avLst/>
          </a:prstGeom>
        </p:spPr>
      </p:pic>
      <p:sp>
        <p:nvSpPr>
          <p:cNvPr id="5" name="Slide Number Placeholder 1">
            <a:extLst>
              <a:ext uri="{FF2B5EF4-FFF2-40B4-BE49-F238E27FC236}">
                <a16:creationId xmlns:a16="http://schemas.microsoft.com/office/drawing/2014/main" id="{15E7880C-4833-60D4-FE77-DD50C65763D5}"/>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a:t>
            </a:fld>
            <a:endParaRPr lang="en-US" dirty="0">
              <a:solidFill>
                <a:srgbClr val="1E0000"/>
              </a:solidFill>
            </a:endParaRPr>
          </a:p>
        </p:txBody>
      </p:sp>
    </p:spTree>
    <p:extLst>
      <p:ext uri="{BB962C8B-B14F-4D97-AF65-F5344CB8AC3E}">
        <p14:creationId xmlns:p14="http://schemas.microsoft.com/office/powerpoint/2010/main" val="69801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 Example 1: WECC 1996 Blackout</a:t>
            </a:r>
          </a:p>
        </p:txBody>
      </p:sp>
      <p:pic>
        <p:nvPicPr>
          <p:cNvPr id="6" name="Picture 4"/>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6800" y="1905000"/>
            <a:ext cx="7010400" cy="464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1"/>
          <p:cNvSpPr txBox="1">
            <a:spLocks noChangeArrowheads="1"/>
          </p:cNvSpPr>
          <p:nvPr/>
        </p:nvSpPr>
        <p:spPr bwMode="auto">
          <a:xfrm>
            <a:off x="990600" y="1295400"/>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solidFill>
                  <a:srgbClr val="1E0000"/>
                </a:solidFill>
              </a:rPr>
              <a:t>1996: Transient Stability Model Errors Lead to Blackouts </a:t>
            </a:r>
          </a:p>
        </p:txBody>
      </p:sp>
      <p:sp>
        <p:nvSpPr>
          <p:cNvPr id="5" name="Slide Number Placeholder 1">
            <a:extLst>
              <a:ext uri="{FF2B5EF4-FFF2-40B4-BE49-F238E27FC236}">
                <a16:creationId xmlns:a16="http://schemas.microsoft.com/office/drawing/2014/main" id="{2C9B1926-5A29-9918-D0F4-86D9B905173D}"/>
              </a:ext>
            </a:extLst>
          </p:cNvPr>
          <p:cNvSpPr txBox="1">
            <a:spLocks/>
          </p:cNvSpPr>
          <p:nvPr/>
        </p:nvSpPr>
        <p:spPr>
          <a:xfrm>
            <a:off x="11353800" y="6324600"/>
            <a:ext cx="609600" cy="457200"/>
          </a:xfrm>
          <a:prstGeom prst="rect">
            <a:avLst/>
          </a:prstGeom>
        </p:spPr>
        <p:txBody>
          <a:bodyPr/>
          <a:ls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r">
              <a:defRPr/>
            </a:pPr>
            <a:fld id="{F6D20532-61D7-47D0-903F-227F7C48AD34}" type="slidenum">
              <a:rPr lang="en-US" sz="2000" smtClean="0">
                <a:solidFill>
                  <a:srgbClr val="1E0000"/>
                </a:solidFill>
              </a:rPr>
              <a:pPr algn="r">
                <a:defRPr/>
              </a:pPr>
              <a:t>7</a:t>
            </a:fld>
            <a:endParaRPr lang="en-US" sz="2000" dirty="0">
              <a:solidFill>
                <a:srgbClr val="1E0000"/>
              </a:solidFill>
            </a:endParaRPr>
          </a:p>
        </p:txBody>
      </p:sp>
    </p:spTree>
    <p:extLst>
      <p:ext uri="{BB962C8B-B14F-4D97-AF65-F5344CB8AC3E}">
        <p14:creationId xmlns:p14="http://schemas.microsoft.com/office/powerpoint/2010/main" val="75672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94B7-C614-4D14-BF6C-8F429111D7B9}"/>
              </a:ext>
            </a:extLst>
          </p:cNvPr>
          <p:cNvSpPr>
            <a:spLocks noGrp="1"/>
          </p:cNvSpPr>
          <p:nvPr>
            <p:ph type="title"/>
          </p:nvPr>
        </p:nvSpPr>
        <p:spPr/>
        <p:txBody>
          <a:bodyPr/>
          <a:lstStyle/>
          <a:p>
            <a:r>
              <a:rPr lang="en-US" dirty="0">
                <a:solidFill>
                  <a:srgbClr val="1E0000"/>
                </a:solidFill>
              </a:rPr>
              <a:t>Dynamics Example 2: August 14 Blackout</a:t>
            </a:r>
          </a:p>
        </p:txBody>
      </p:sp>
      <p:sp>
        <p:nvSpPr>
          <p:cNvPr id="5" name="TextBox 4">
            <a:extLst>
              <a:ext uri="{FF2B5EF4-FFF2-40B4-BE49-F238E27FC236}">
                <a16:creationId xmlns:a16="http://schemas.microsoft.com/office/drawing/2014/main" id="{DEEF6CC7-8FC8-4293-93FA-BE8AC09262E2}"/>
              </a:ext>
            </a:extLst>
          </p:cNvPr>
          <p:cNvSpPr txBox="1"/>
          <p:nvPr/>
        </p:nvSpPr>
        <p:spPr>
          <a:xfrm>
            <a:off x="8077200" y="3429000"/>
            <a:ext cx="3687972" cy="584775"/>
          </a:xfrm>
          <a:prstGeom prst="rect">
            <a:avLst/>
          </a:prstGeom>
          <a:noFill/>
        </p:spPr>
        <p:txBody>
          <a:bodyPr wrap="square" rtlCol="0">
            <a:spAutoFit/>
          </a:bodyPr>
          <a:lstStyle/>
          <a:p>
            <a:r>
              <a:rPr lang="en-US" sz="1600" dirty="0">
                <a:solidFill>
                  <a:srgbClr val="1E0000"/>
                </a:solidFill>
              </a:rPr>
              <a:t>Image from August 14, 2003 Blackout Final Report, energy.gov, Figure 6.26 </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90600" y="1332577"/>
            <a:ext cx="6781800" cy="538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1">
            <a:extLst>
              <a:ext uri="{FF2B5EF4-FFF2-40B4-BE49-F238E27FC236}">
                <a16:creationId xmlns:a16="http://schemas.microsoft.com/office/drawing/2014/main" id="{F7CF163E-A04E-31DD-528A-452A217E1B0B}"/>
              </a:ext>
            </a:extLst>
          </p:cNvPr>
          <p:cNvSpPr txBox="1">
            <a:spLocks/>
          </p:cNvSpPr>
          <p:nvPr/>
        </p:nvSpPr>
        <p:spPr>
          <a:xfrm>
            <a:off x="11353800" y="6324600"/>
            <a:ext cx="609600" cy="457200"/>
          </a:xfrm>
          <a:prstGeom prst="rect">
            <a:avLst/>
          </a:prstGeom>
        </p:spPr>
        <p:txBody>
          <a:bodyPr/>
          <a:ls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r">
              <a:defRPr/>
            </a:pPr>
            <a:fld id="{F6D20532-61D7-47D0-903F-227F7C48AD34}" type="slidenum">
              <a:rPr lang="en-US" sz="2000" smtClean="0">
                <a:solidFill>
                  <a:srgbClr val="1E0000"/>
                </a:solidFill>
              </a:rPr>
              <a:pPr algn="r">
                <a:defRPr/>
              </a:pPr>
              <a:t>8</a:t>
            </a:fld>
            <a:endParaRPr lang="en-US" sz="2000" dirty="0">
              <a:solidFill>
                <a:srgbClr val="1E0000"/>
              </a:solidFill>
            </a:endParaRPr>
          </a:p>
        </p:txBody>
      </p:sp>
    </p:spTree>
    <p:extLst>
      <p:ext uri="{BB962C8B-B14F-4D97-AF65-F5344CB8AC3E}">
        <p14:creationId xmlns:p14="http://schemas.microsoft.com/office/powerpoint/2010/main" val="3101728709"/>
      </p:ext>
    </p:extLst>
  </p:cSld>
  <p:clrMapOvr>
    <a:masterClrMapping/>
  </p:clrMapOvr>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Designs\Capsules.pot</Template>
  <TotalTime>4352</TotalTime>
  <Words>4210</Words>
  <Application>Microsoft Office PowerPoint</Application>
  <PresentationFormat>Widescreen</PresentationFormat>
  <Paragraphs>356</Paragraphs>
  <Slides>60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9" baseType="lpstr">
      <vt:lpstr>Arial</vt:lpstr>
      <vt:lpstr>Calibri</vt:lpstr>
      <vt:lpstr>Helvetica</vt:lpstr>
      <vt:lpstr>Symbol</vt:lpstr>
      <vt:lpstr>Times New Roman</vt:lpstr>
      <vt:lpstr>Wingdings</vt:lpstr>
      <vt:lpstr>Capsules</vt:lpstr>
      <vt:lpstr>Bitmap Image</vt:lpstr>
      <vt:lpstr>Equation</vt:lpstr>
      <vt:lpstr>Fundamentals of Electric Transmission System Planning</vt:lpstr>
      <vt:lpstr>Overview</vt:lpstr>
      <vt:lpstr>A Few Definitions</vt:lpstr>
      <vt:lpstr>Modeling Cautions!</vt:lpstr>
      <vt:lpstr>A Few Definitions, cont.</vt:lpstr>
      <vt:lpstr>Slow versus Fast Dynamics</vt:lpstr>
      <vt:lpstr>Contingencies</vt:lpstr>
      <vt:lpstr>Dynamics Example 1: WECC 1996 Blackout</vt:lpstr>
      <vt:lpstr>Dynamics Example 2: August 14 Blackout</vt:lpstr>
      <vt:lpstr>Dynamics Example 3: Arizona-Southern CA 2011</vt:lpstr>
      <vt:lpstr>Power System Stability Terms</vt:lpstr>
      <vt:lpstr>An Example: Lightning Striking a Transmission Line</vt:lpstr>
      <vt:lpstr>Worldwide Map of Lighting Strikes</vt:lpstr>
      <vt:lpstr>Example of Ionized Air </vt:lpstr>
      <vt:lpstr>Two Different Types of Simulations for Lightning</vt:lpstr>
      <vt:lpstr>An Example of a Switching Surge</vt:lpstr>
      <vt:lpstr>Stability Simulations </vt:lpstr>
      <vt:lpstr>Doing a Stability Simulation</vt:lpstr>
      <vt:lpstr>Doing a Stability Simulation</vt:lpstr>
      <vt:lpstr>Looking at the Stability Results</vt:lpstr>
      <vt:lpstr>An Unstable Case Example</vt:lpstr>
      <vt:lpstr>Visualizing Individual Time Points</vt:lpstr>
      <vt:lpstr>Physical Structure Power System Components</vt:lpstr>
      <vt:lpstr>Dynamic Models in the Physical Structure</vt:lpstr>
      <vt:lpstr>Synchronous Generator Models</vt:lpstr>
      <vt:lpstr>There can be Hundreds of Different Types of Models</vt:lpstr>
      <vt:lpstr>Infinite Bus Modeling</vt:lpstr>
      <vt:lpstr>Quickly Setting Up a Dynamics Case</vt:lpstr>
      <vt:lpstr>Quickly Setting Up a Dynamics Case, cont.</vt:lpstr>
      <vt:lpstr>Frequency Response for Generation Loss</vt:lpstr>
      <vt:lpstr>Short Term (20 Seconds) Example</vt:lpstr>
      <vt:lpstr>Frequency Contour Videos for the West and East</vt:lpstr>
      <vt:lpstr>Longer Term Frequency Recovery </vt:lpstr>
      <vt:lpstr>ERCOT Winter Storm Uri Frequency (2/15/21)</vt:lpstr>
      <vt:lpstr>Generator Under and Over Frequency Protection</vt:lpstr>
      <vt:lpstr>2000 Bus Generator Outage Example</vt:lpstr>
      <vt:lpstr>Showing an Animated Frequency Contour</vt:lpstr>
      <vt:lpstr>Load Modeling</vt:lpstr>
      <vt:lpstr>Load Modeling References</vt:lpstr>
      <vt:lpstr>ZIP Load Model (Static, can be used in Power Flow)</vt:lpstr>
      <vt:lpstr>Discharge Lighting Models</vt:lpstr>
      <vt:lpstr>Dynamic Load Models</vt:lpstr>
      <vt:lpstr>Induction Model Torque-Speed Curves</vt:lpstr>
      <vt:lpstr>Induction Motor Stalling</vt:lpstr>
      <vt:lpstr>Transient Limit Monitors</vt:lpstr>
      <vt:lpstr>A Concern: Fault Induced Delayed Voltage Recovery (FIDVR)</vt:lpstr>
      <vt:lpstr>Composite Load Models</vt:lpstr>
      <vt:lpstr>CLOD Model</vt:lpstr>
      <vt:lpstr>Composite Load Model</vt:lpstr>
      <vt:lpstr>Running 2000 Bus Case with Composite Loads</vt:lpstr>
      <vt:lpstr>Power System Oscillations</vt:lpstr>
      <vt:lpstr>Example Oscillations</vt:lpstr>
      <vt:lpstr>Causes of Power System Oscillations</vt:lpstr>
      <vt:lpstr>Forced Oscillations in WECC (from [1])</vt:lpstr>
      <vt:lpstr>An On-line Oscillation Detection Tool</vt:lpstr>
      <vt:lpstr>Phasor Measurement Units (PMUs) and SynchroPhasors </vt:lpstr>
      <vt:lpstr>Modes</vt:lpstr>
      <vt:lpstr>Power System Stabilizers (PSSs)</vt:lpstr>
      <vt:lpstr>2000 Bus Generator Outage Example without PSSs</vt:lpstr>
      <vt:lpstr>Questions?</vt:lpstr>
    </vt:vector>
  </TitlesOfParts>
  <Company>ECE - 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615_Lect1</dc:title>
  <dc:creator>ECE Publications</dc:creator>
  <cp:lastModifiedBy>Thomas Overbye</cp:lastModifiedBy>
  <cp:revision>454</cp:revision>
  <cp:lastPrinted>2020-08-20T12:26:33Z</cp:lastPrinted>
  <dcterms:created xsi:type="dcterms:W3CDTF">2000-05-11T14:27:08Z</dcterms:created>
  <dcterms:modified xsi:type="dcterms:W3CDTF">2024-03-17T20:57:47Z</dcterms:modified>
</cp:coreProperties>
</file>